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44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s/slide139.xml" ContentType="application/vnd.openxmlformats-officedocument.presentationml.slide+xml"/>
  <Override PartName="/ppt/charts/chart6.xml" ContentType="application/vnd.openxmlformats-officedocument.drawingml.chart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9"/>
  </p:notesMasterIdLst>
  <p:sldIdLst>
    <p:sldId id="256" r:id="rId2"/>
    <p:sldId id="257" r:id="rId3"/>
    <p:sldId id="402" r:id="rId4"/>
    <p:sldId id="258" r:id="rId5"/>
    <p:sldId id="404" r:id="rId6"/>
    <p:sldId id="403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  <p:sldId id="378" r:id="rId125"/>
    <p:sldId id="379" r:id="rId126"/>
    <p:sldId id="380" r:id="rId127"/>
    <p:sldId id="381" r:id="rId128"/>
    <p:sldId id="382" r:id="rId129"/>
    <p:sldId id="383" r:id="rId130"/>
    <p:sldId id="384" r:id="rId131"/>
    <p:sldId id="385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395" r:id="rId142"/>
    <p:sldId id="396" r:id="rId143"/>
    <p:sldId id="397" r:id="rId144"/>
    <p:sldId id="398" r:id="rId145"/>
    <p:sldId id="399" r:id="rId146"/>
    <p:sldId id="400" r:id="rId147"/>
    <p:sldId id="401" r:id="rId1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2" autoAdjust="0"/>
    <p:restoredTop sz="94660"/>
  </p:normalViewPr>
  <p:slideViewPr>
    <p:cSldViewPr showGuides="1">
      <p:cViewPr>
        <p:scale>
          <a:sx n="100" d="100"/>
          <a:sy n="100" d="100"/>
        </p:scale>
        <p:origin x="-165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8789285541762373"/>
          <c:y val="1.9801980198020618E-3"/>
          <c:w val="0.51210714458238737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Reach  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</c:spPr>
          <c:dPt>
            <c:idx val="2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3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4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6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8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10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12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18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19"/>
            <c:spPr>
              <a:solidFill>
                <a:schemeClr val="tx2"/>
              </a:solidFill>
              <a:ln w="25400">
                <a:noFill/>
              </a:ln>
            </c:spPr>
          </c:dPt>
          <c:dLbls>
            <c:numFmt formatCode="#,##0&quot; т.ч.&quot;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Sheet1!$A$2:$A$21</c:f>
              <c:strCache>
                <c:ptCount val="20"/>
                <c:pt idx="0">
                  <c:v>Яндекс (30 проектов)</c:v>
                </c:pt>
                <c:pt idx="1">
                  <c:v>Mail.ru (30 проектов)</c:v>
                </c:pt>
                <c:pt idx="2">
                  <c:v>Vk.com</c:v>
                </c:pt>
                <c:pt idx="3">
                  <c:v>Google (ru+com)</c:v>
                </c:pt>
                <c:pt idx="4">
                  <c:v>Youtube.com</c:v>
                </c:pt>
                <c:pt idx="5">
                  <c:v>Odnoklassniki.ru</c:v>
                </c:pt>
                <c:pt idx="6">
                  <c:v>Wikipedia.org</c:v>
                </c:pt>
                <c:pt idx="7">
                  <c:v>Avito.ru</c:v>
                </c:pt>
                <c:pt idx="8">
                  <c:v>Facebook.com</c:v>
                </c:pt>
                <c:pt idx="9">
                  <c:v>LiveJournal.com</c:v>
                </c:pt>
                <c:pt idx="10">
                  <c:v>Blogspot (com+ru)</c:v>
                </c:pt>
                <c:pt idx="11">
                  <c:v>Gismeteo.ru</c:v>
                </c:pt>
                <c:pt idx="12">
                  <c:v>Liveinternet.ru</c:v>
                </c:pt>
                <c:pt idx="13">
                  <c:v>Kinopoisk.ru</c:v>
                </c:pt>
                <c:pt idx="14">
                  <c:v>Rambler (17 проектов)</c:v>
                </c:pt>
                <c:pt idx="15">
                  <c:v>Vesti.ru</c:v>
                </c:pt>
                <c:pt idx="16">
                  <c:v>Ria.ru</c:v>
                </c:pt>
                <c:pt idx="17">
                  <c:v>Rbc.ru</c:v>
                </c:pt>
                <c:pt idx="18">
                  <c:v>Adobe.com</c:v>
                </c:pt>
                <c:pt idx="19">
                  <c:v>Rutracker.org</c:v>
                </c:pt>
              </c:strCache>
            </c:strRef>
          </c:cat>
          <c:val>
            <c:numRef>
              <c:f>Sheet1!$B$2:$B$21</c:f>
              <c:numCache>
                <c:formatCode>0.0</c:formatCode>
                <c:ptCount val="20"/>
                <c:pt idx="0">
                  <c:v>58466.6</c:v>
                </c:pt>
                <c:pt idx="1">
                  <c:v>58021.8</c:v>
                </c:pt>
                <c:pt idx="2">
                  <c:v>51702.9</c:v>
                </c:pt>
                <c:pt idx="3">
                  <c:v>46765.599999999999</c:v>
                </c:pt>
                <c:pt idx="4">
                  <c:v>44133.4</c:v>
                </c:pt>
                <c:pt idx="5">
                  <c:v>40290</c:v>
                </c:pt>
                <c:pt idx="6">
                  <c:v>32994</c:v>
                </c:pt>
                <c:pt idx="7">
                  <c:v>26993.7</c:v>
                </c:pt>
                <c:pt idx="8">
                  <c:v>23200.2</c:v>
                </c:pt>
                <c:pt idx="9">
                  <c:v>18221.09999999998</c:v>
                </c:pt>
                <c:pt idx="10">
                  <c:v>17765.400000000001</c:v>
                </c:pt>
                <c:pt idx="11">
                  <c:v>15529.4</c:v>
                </c:pt>
                <c:pt idx="12">
                  <c:v>14909.2</c:v>
                </c:pt>
                <c:pt idx="13">
                  <c:v>14632.3</c:v>
                </c:pt>
                <c:pt idx="14">
                  <c:v>13516.1</c:v>
                </c:pt>
                <c:pt idx="15">
                  <c:v>13311.5</c:v>
                </c:pt>
                <c:pt idx="16">
                  <c:v>13290.2</c:v>
                </c:pt>
                <c:pt idx="17">
                  <c:v>12967.5</c:v>
                </c:pt>
                <c:pt idx="18">
                  <c:v>12498.1</c:v>
                </c:pt>
                <c:pt idx="19">
                  <c:v>12416.3</c:v>
                </c:pt>
              </c:numCache>
            </c:numRef>
          </c:val>
        </c:ser>
        <c:dLbls>
          <c:showVal val="1"/>
        </c:dLbls>
        <c:gapWidth val="50"/>
        <c:axId val="77502336"/>
        <c:axId val="77503872"/>
      </c:barChart>
      <c:catAx>
        <c:axId val="7750233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77503872"/>
        <c:crosses val="autoZero"/>
        <c:lblAlgn val="ctr"/>
        <c:lblOffset val="100"/>
        <c:tickLblSkip val="1"/>
        <c:tickMarkSkip val="1"/>
      </c:catAx>
      <c:valAx>
        <c:axId val="77503872"/>
        <c:scaling>
          <c:orientation val="minMax"/>
          <c:max val="120000"/>
          <c:min val="0"/>
        </c:scaling>
        <c:delete val="1"/>
        <c:axPos val="t"/>
        <c:numFmt formatCode="0.0" sourceLinked="1"/>
        <c:majorTickMark val="none"/>
        <c:tickLblPos val="none"/>
        <c:crossAx val="775023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3859803542428838"/>
          <c:y val="1.9801980198020639E-3"/>
          <c:w val="0.56140196457571168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Average Daily Reach  </c:v>
                </c:pt>
              </c:strCache>
            </c:strRef>
          </c:tx>
          <c:spPr>
            <a:solidFill>
              <a:schemeClr val="tx2"/>
            </a:solidFill>
            <a:ln w="25265">
              <a:noFill/>
            </a:ln>
          </c:spPr>
          <c:dPt>
            <c:idx val="0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3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7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8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0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2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5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7"/>
            <c:spPr>
              <a:solidFill>
                <a:schemeClr val="accent1"/>
              </a:solidFill>
              <a:ln w="25265">
                <a:noFill/>
              </a:ln>
            </c:spPr>
          </c:dPt>
          <c:dLbls>
            <c:numFmt formatCode="#,##0&quot; т.ч.&quot;" sourceLinked="0"/>
            <c:spPr>
              <a:noFill/>
              <a:ln w="25265">
                <a:noFill/>
              </a:ln>
            </c:spPr>
            <c:txPr>
              <a:bodyPr/>
              <a:lstStyle/>
              <a:p>
                <a:pPr>
                  <a:defRPr sz="895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Sheet1!$A$2:$A$21</c:f>
              <c:strCache>
                <c:ptCount val="20"/>
                <c:pt idx="0">
                  <c:v>Яндекс (30 проектов)</c:v>
                </c:pt>
                <c:pt idx="1">
                  <c:v>Mail.ru (30 проектов)</c:v>
                </c:pt>
                <c:pt idx="2">
                  <c:v>Vk.com</c:v>
                </c:pt>
                <c:pt idx="3">
                  <c:v>Odnoklassniki.ru</c:v>
                </c:pt>
                <c:pt idx="4">
                  <c:v>Google (ru+com)</c:v>
                </c:pt>
                <c:pt idx="5">
                  <c:v>Youtube.com</c:v>
                </c:pt>
                <c:pt idx="6">
                  <c:v>Wikipedia.org</c:v>
                </c:pt>
                <c:pt idx="7">
                  <c:v>Avito.ru</c:v>
                </c:pt>
                <c:pt idx="8">
                  <c:v>Rambler (17 проектов)</c:v>
                </c:pt>
                <c:pt idx="9">
                  <c:v>Facebook.com</c:v>
                </c:pt>
                <c:pt idx="10">
                  <c:v>Gismeteo.ru</c:v>
                </c:pt>
                <c:pt idx="11">
                  <c:v>Fotostrana.ru</c:v>
                </c:pt>
                <c:pt idx="12">
                  <c:v>LiveJournal.com</c:v>
                </c:pt>
                <c:pt idx="13">
                  <c:v>Worldoftanks.ru</c:v>
                </c:pt>
                <c:pt idx="14">
                  <c:v>Aliexpress.com</c:v>
                </c:pt>
                <c:pt idx="15">
                  <c:v>Rbc.ru</c:v>
                </c:pt>
                <c:pt idx="16">
                  <c:v>Twitter.com</c:v>
                </c:pt>
                <c:pt idx="17">
                  <c:v>Kinopoisk.ru</c:v>
                </c:pt>
                <c:pt idx="18">
                  <c:v>Rutracker.org</c:v>
                </c:pt>
                <c:pt idx="19">
                  <c:v>Blogspot (com+ru)</c:v>
                </c:pt>
              </c:strCache>
            </c:strRef>
          </c:cat>
          <c:val>
            <c:numRef>
              <c:f>Sheet1!$B$2:$B$21</c:f>
              <c:numCache>
                <c:formatCode>0.0</c:formatCode>
                <c:ptCount val="20"/>
                <c:pt idx="0">
                  <c:v>29934.5</c:v>
                </c:pt>
                <c:pt idx="1">
                  <c:v>26216.1</c:v>
                </c:pt>
                <c:pt idx="2">
                  <c:v>25879</c:v>
                </c:pt>
                <c:pt idx="3">
                  <c:v>17256.2</c:v>
                </c:pt>
                <c:pt idx="4">
                  <c:v>13863.1</c:v>
                </c:pt>
                <c:pt idx="5">
                  <c:v>10731.3</c:v>
                </c:pt>
                <c:pt idx="6">
                  <c:v>4607.4000000000005</c:v>
                </c:pt>
                <c:pt idx="7">
                  <c:v>4440.6000000000004</c:v>
                </c:pt>
                <c:pt idx="8">
                  <c:v>3733.2</c:v>
                </c:pt>
                <c:pt idx="9">
                  <c:v>3668</c:v>
                </c:pt>
                <c:pt idx="10">
                  <c:v>3109.1</c:v>
                </c:pt>
                <c:pt idx="11">
                  <c:v>2763</c:v>
                </c:pt>
                <c:pt idx="12">
                  <c:v>2311.8000000000002</c:v>
                </c:pt>
                <c:pt idx="13">
                  <c:v>2091.8000000000002</c:v>
                </c:pt>
                <c:pt idx="14">
                  <c:v>1864</c:v>
                </c:pt>
                <c:pt idx="15">
                  <c:v>1856.5</c:v>
                </c:pt>
                <c:pt idx="16">
                  <c:v>1607.7</c:v>
                </c:pt>
                <c:pt idx="17">
                  <c:v>1476.7</c:v>
                </c:pt>
                <c:pt idx="18">
                  <c:v>1368.4</c:v>
                </c:pt>
                <c:pt idx="19">
                  <c:v>1362.5</c:v>
                </c:pt>
              </c:numCache>
            </c:numRef>
          </c:val>
        </c:ser>
        <c:dLbls>
          <c:showVal val="1"/>
        </c:dLbls>
        <c:gapWidth val="50"/>
        <c:axId val="80155008"/>
        <c:axId val="80156544"/>
      </c:barChart>
      <c:catAx>
        <c:axId val="80155008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75">
            <a:noFill/>
          </a:ln>
        </c:spPr>
        <c:txPr>
          <a:bodyPr rot="0" vert="horz"/>
          <a:lstStyle/>
          <a:p>
            <a:pPr>
              <a:defRPr sz="8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0156544"/>
        <c:crosses val="autoZero"/>
        <c:lblAlgn val="ctr"/>
        <c:lblOffset val="100"/>
        <c:tickLblSkip val="1"/>
        <c:tickMarkSkip val="1"/>
      </c:catAx>
      <c:valAx>
        <c:axId val="80156544"/>
        <c:scaling>
          <c:orientation val="minMax"/>
          <c:max val="120000"/>
          <c:min val="0"/>
        </c:scaling>
        <c:delete val="1"/>
        <c:axPos val="t"/>
        <c:numFmt formatCode="0.0" sourceLinked="1"/>
        <c:majorTickMark val="none"/>
        <c:tickLblPos val="none"/>
        <c:crossAx val="80155008"/>
        <c:crosses val="autoZero"/>
        <c:crossBetween val="between"/>
      </c:valAx>
      <c:spPr>
        <a:noFill/>
        <a:ln w="2526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5951417004049488"/>
          <c:y val="1.9801980198020626E-3"/>
          <c:w val="0.54251012145748956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Average Weekly Reach  </c:v>
                </c:pt>
              </c:strCache>
            </c:strRef>
          </c:tx>
          <c:spPr>
            <a:solidFill>
              <a:schemeClr val="accent1"/>
            </a:solidFill>
            <a:ln w="25258">
              <a:noFill/>
            </a:ln>
          </c:spPr>
          <c:dPt>
            <c:idx val="2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3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5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6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8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12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17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18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19"/>
            <c:spPr>
              <a:solidFill>
                <a:schemeClr val="tx2"/>
              </a:solidFill>
              <a:ln w="25258">
                <a:noFill/>
              </a:ln>
            </c:spPr>
          </c:dPt>
          <c:dLbls>
            <c:numFmt formatCode="#,##0&quot; т.ч.&quot;" sourceLinked="0"/>
            <c:spPr>
              <a:noFill/>
              <a:ln w="25258">
                <a:noFill/>
              </a:ln>
            </c:spPr>
            <c:txPr>
              <a:bodyPr/>
              <a:lstStyle/>
              <a:p>
                <a:pPr>
                  <a:defRPr sz="895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Sheet1!$A$2:$A$21</c:f>
              <c:strCache>
                <c:ptCount val="20"/>
                <c:pt idx="0">
                  <c:v>Яндекс (30 проектов)</c:v>
                </c:pt>
                <c:pt idx="1">
                  <c:v>Mail.ru (30 проектов)</c:v>
                </c:pt>
                <c:pt idx="2">
                  <c:v>Vk.com</c:v>
                </c:pt>
                <c:pt idx="3">
                  <c:v>Google (ru+com)</c:v>
                </c:pt>
                <c:pt idx="4">
                  <c:v>Odnoklassniki.ru</c:v>
                </c:pt>
                <c:pt idx="5">
                  <c:v>Youtube.com</c:v>
                </c:pt>
                <c:pt idx="6">
                  <c:v>Wikipedia.org</c:v>
                </c:pt>
                <c:pt idx="7">
                  <c:v>Avito.ru</c:v>
                </c:pt>
                <c:pt idx="8">
                  <c:v>Facebook.com</c:v>
                </c:pt>
                <c:pt idx="9">
                  <c:v>Gismeteo.ru</c:v>
                </c:pt>
                <c:pt idx="10">
                  <c:v>LiveJournal.com</c:v>
                </c:pt>
                <c:pt idx="11">
                  <c:v>Rambler (17 проектов)</c:v>
                </c:pt>
                <c:pt idx="12">
                  <c:v>Blogspot (com+ru)</c:v>
                </c:pt>
                <c:pt idx="13">
                  <c:v>Rbc.ru</c:v>
                </c:pt>
                <c:pt idx="14">
                  <c:v>Kinopoisk.ru</c:v>
                </c:pt>
                <c:pt idx="15">
                  <c:v>Vesti.ru</c:v>
                </c:pt>
                <c:pt idx="16">
                  <c:v>Ria.ru</c:v>
                </c:pt>
                <c:pt idx="17">
                  <c:v>Aliexpress.com</c:v>
                </c:pt>
                <c:pt idx="18">
                  <c:v>Fotostrana.ru</c:v>
                </c:pt>
                <c:pt idx="19">
                  <c:v>Rutracker.org</c:v>
                </c:pt>
              </c:strCache>
            </c:strRef>
          </c:cat>
          <c:val>
            <c:numRef>
              <c:f>Sheet1!$B$2:$B$21</c:f>
              <c:numCache>
                <c:formatCode>0.0</c:formatCode>
                <c:ptCount val="20"/>
                <c:pt idx="0">
                  <c:v>47493.1</c:v>
                </c:pt>
                <c:pt idx="1">
                  <c:v>45889.1</c:v>
                </c:pt>
                <c:pt idx="2">
                  <c:v>40499.199999999997</c:v>
                </c:pt>
                <c:pt idx="3">
                  <c:v>31180.5</c:v>
                </c:pt>
                <c:pt idx="4">
                  <c:v>29552</c:v>
                </c:pt>
                <c:pt idx="5">
                  <c:v>27907</c:v>
                </c:pt>
                <c:pt idx="6">
                  <c:v>17286.7</c:v>
                </c:pt>
                <c:pt idx="7">
                  <c:v>13831.3</c:v>
                </c:pt>
                <c:pt idx="8">
                  <c:v>11587.9</c:v>
                </c:pt>
                <c:pt idx="9">
                  <c:v>8680.6</c:v>
                </c:pt>
                <c:pt idx="10">
                  <c:v>8026.5</c:v>
                </c:pt>
                <c:pt idx="11">
                  <c:v>7943.5</c:v>
                </c:pt>
                <c:pt idx="12">
                  <c:v>6737.4</c:v>
                </c:pt>
                <c:pt idx="13">
                  <c:v>6410.6</c:v>
                </c:pt>
                <c:pt idx="14">
                  <c:v>6153.7</c:v>
                </c:pt>
                <c:pt idx="15">
                  <c:v>5879.7</c:v>
                </c:pt>
                <c:pt idx="16">
                  <c:v>5854.9</c:v>
                </c:pt>
                <c:pt idx="17">
                  <c:v>5656.1</c:v>
                </c:pt>
                <c:pt idx="18">
                  <c:v>5478.4</c:v>
                </c:pt>
                <c:pt idx="19">
                  <c:v>5461.8</c:v>
                </c:pt>
              </c:numCache>
            </c:numRef>
          </c:val>
        </c:ser>
        <c:dLbls>
          <c:showVal val="1"/>
        </c:dLbls>
        <c:gapWidth val="50"/>
        <c:axId val="77073408"/>
        <c:axId val="77083392"/>
      </c:barChart>
      <c:catAx>
        <c:axId val="77073408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72">
            <a:noFill/>
          </a:ln>
        </c:spPr>
        <c:txPr>
          <a:bodyPr rot="0" vert="horz"/>
          <a:lstStyle/>
          <a:p>
            <a:pPr>
              <a:defRPr sz="8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77083392"/>
        <c:crosses val="autoZero"/>
        <c:lblAlgn val="ctr"/>
        <c:lblOffset val="100"/>
        <c:tickLblSkip val="1"/>
        <c:tickMarkSkip val="1"/>
      </c:catAx>
      <c:valAx>
        <c:axId val="77083392"/>
        <c:scaling>
          <c:orientation val="minMax"/>
          <c:max val="125000"/>
          <c:min val="0"/>
        </c:scaling>
        <c:delete val="1"/>
        <c:axPos val="t"/>
        <c:numFmt formatCode="0.0" sourceLinked="1"/>
        <c:majorTickMark val="none"/>
        <c:tickLblPos val="none"/>
        <c:crossAx val="77073408"/>
        <c:crosses val="autoZero"/>
        <c:crossBetween val="between"/>
      </c:valAx>
      <c:spPr>
        <a:noFill/>
        <a:ln w="2525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8789285541762417"/>
          <c:y val="1.9801980198020648E-3"/>
          <c:w val="0.51210714458238737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Reach  </c:v>
                </c:pt>
              </c:strCache>
            </c:strRef>
          </c:tx>
          <c:spPr>
            <a:solidFill>
              <a:schemeClr val="tx2"/>
            </a:solidFill>
            <a:ln w="25400">
              <a:noFill/>
            </a:ln>
          </c:spPr>
          <c:dLbls>
            <c:numFmt formatCode="#,##0&quot; т.ч.&quot;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Mail.Ru Group</c:v>
                </c:pt>
                <c:pt idx="1">
                  <c:v>Яндекс</c:v>
                </c:pt>
                <c:pt idx="2">
                  <c:v>Google Sites</c:v>
                </c:pt>
                <c:pt idx="3">
                  <c:v>ВКонтакте</c:v>
                </c:pt>
                <c:pt idx="4">
                  <c:v>Rambler&amp;Co</c:v>
                </c:pt>
                <c:pt idx="5">
                  <c:v>Wikimedia foundation</c:v>
                </c:pt>
                <c:pt idx="6">
                  <c:v>Авито</c:v>
                </c:pt>
                <c:pt idx="7">
                  <c:v>РБК</c:v>
                </c:pt>
                <c:pt idx="8">
                  <c:v>Facebook</c:v>
                </c:pt>
                <c:pt idx="9">
                  <c:v>Газпром медиа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60235.4</c:v>
                </c:pt>
                <c:pt idx="1">
                  <c:v>59196.800000000003</c:v>
                </c:pt>
                <c:pt idx="2">
                  <c:v>55117</c:v>
                </c:pt>
                <c:pt idx="3">
                  <c:v>51702.9</c:v>
                </c:pt>
                <c:pt idx="4">
                  <c:v>33534.9</c:v>
                </c:pt>
                <c:pt idx="5">
                  <c:v>33402.9</c:v>
                </c:pt>
                <c:pt idx="6">
                  <c:v>26993.7</c:v>
                </c:pt>
                <c:pt idx="7">
                  <c:v>23560.5</c:v>
                </c:pt>
                <c:pt idx="8">
                  <c:v>23200.2</c:v>
                </c:pt>
                <c:pt idx="9">
                  <c:v>21962.9</c:v>
                </c:pt>
              </c:numCache>
            </c:numRef>
          </c:val>
        </c:ser>
        <c:dLbls>
          <c:showVal val="1"/>
        </c:dLbls>
        <c:gapWidth val="50"/>
        <c:axId val="82246656"/>
        <c:axId val="84026112"/>
      </c:barChart>
      <c:catAx>
        <c:axId val="8224665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4026112"/>
        <c:crosses val="autoZero"/>
        <c:lblAlgn val="ctr"/>
        <c:lblOffset val="100"/>
        <c:tickLblSkip val="1"/>
        <c:tickMarkSkip val="1"/>
      </c:catAx>
      <c:valAx>
        <c:axId val="84026112"/>
        <c:scaling>
          <c:orientation val="minMax"/>
          <c:max val="140000"/>
          <c:min val="0"/>
        </c:scaling>
        <c:delete val="1"/>
        <c:axPos val="t"/>
        <c:numFmt formatCode="0.0" sourceLinked="1"/>
        <c:majorTickMark val="none"/>
        <c:tickLblPos val="none"/>
        <c:crossAx val="822466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6044624746450302"/>
          <c:y val="1.980198019802067E-3"/>
          <c:w val="0.54158215010139632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Average Daily Reach  </c:v>
                </c:pt>
              </c:strCache>
            </c:strRef>
          </c:tx>
          <c:spPr>
            <a:solidFill>
              <a:schemeClr val="tx2"/>
            </a:solidFill>
            <a:ln w="25265">
              <a:noFill/>
            </a:ln>
          </c:spPr>
          <c:dLbls>
            <c:numFmt formatCode="#,##0&quot; т.ч.&quot;" sourceLinked="0"/>
            <c:spPr>
              <a:noFill/>
              <a:ln w="25265">
                <a:noFill/>
              </a:ln>
            </c:spPr>
            <c:txPr>
              <a:bodyPr/>
              <a:lstStyle/>
              <a:p>
                <a:pPr>
                  <a:defRPr sz="895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Mail.Ru Group</c:v>
                </c:pt>
                <c:pt idx="1">
                  <c:v>Яндекс</c:v>
                </c:pt>
                <c:pt idx="2">
                  <c:v>ВКонтакте</c:v>
                </c:pt>
                <c:pt idx="3">
                  <c:v>Google Sites</c:v>
                </c:pt>
                <c:pt idx="4">
                  <c:v>Rambler&amp;Co</c:v>
                </c:pt>
                <c:pt idx="5">
                  <c:v>Wikimedia foundation</c:v>
                </c:pt>
                <c:pt idx="6">
                  <c:v>Авито</c:v>
                </c:pt>
                <c:pt idx="7">
                  <c:v>Facebook</c:v>
                </c:pt>
                <c:pt idx="8">
                  <c:v>РБК</c:v>
                </c:pt>
                <c:pt idx="9">
                  <c:v>Gismeteo.ru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31976.2</c:v>
                </c:pt>
                <c:pt idx="1">
                  <c:v>30379.7</c:v>
                </c:pt>
                <c:pt idx="2">
                  <c:v>25879</c:v>
                </c:pt>
                <c:pt idx="3">
                  <c:v>19903.099999999977</c:v>
                </c:pt>
                <c:pt idx="4">
                  <c:v>7365.4</c:v>
                </c:pt>
                <c:pt idx="5">
                  <c:v>4700.9000000000005</c:v>
                </c:pt>
                <c:pt idx="6">
                  <c:v>4440.6000000000004</c:v>
                </c:pt>
                <c:pt idx="7">
                  <c:v>3668</c:v>
                </c:pt>
                <c:pt idx="8">
                  <c:v>3431.3</c:v>
                </c:pt>
                <c:pt idx="9">
                  <c:v>3109.1</c:v>
                </c:pt>
              </c:numCache>
            </c:numRef>
          </c:val>
        </c:ser>
        <c:dLbls>
          <c:showVal val="1"/>
        </c:dLbls>
        <c:gapWidth val="50"/>
        <c:axId val="84060032"/>
        <c:axId val="84061568"/>
      </c:barChart>
      <c:catAx>
        <c:axId val="84060032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75">
            <a:noFill/>
          </a:ln>
        </c:spPr>
        <c:txPr>
          <a:bodyPr rot="0" vert="horz"/>
          <a:lstStyle/>
          <a:p>
            <a:pPr>
              <a:defRPr sz="8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4061568"/>
        <c:crosses val="autoZero"/>
        <c:lblAlgn val="ctr"/>
        <c:lblOffset val="100"/>
        <c:tickLblSkip val="1"/>
        <c:tickMarkSkip val="1"/>
      </c:catAx>
      <c:valAx>
        <c:axId val="84061568"/>
        <c:scaling>
          <c:orientation val="minMax"/>
          <c:max val="140000"/>
          <c:min val="0"/>
        </c:scaling>
        <c:delete val="1"/>
        <c:axPos val="t"/>
        <c:numFmt formatCode="0.0" sourceLinked="1"/>
        <c:majorTickMark val="none"/>
        <c:tickLblPos val="none"/>
        <c:crossAx val="84060032"/>
        <c:crosses val="autoZero"/>
        <c:crossBetween val="between"/>
      </c:valAx>
      <c:spPr>
        <a:noFill/>
        <a:ln w="2526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5951417004049488"/>
          <c:y val="1.980198019802067E-3"/>
          <c:w val="0.54251012145748956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Average Weekly Reach  </c:v>
                </c:pt>
              </c:strCache>
            </c:strRef>
          </c:tx>
          <c:spPr>
            <a:solidFill>
              <a:schemeClr val="accent1"/>
            </a:solidFill>
            <a:ln w="25258">
              <a:noFill/>
            </a:ln>
          </c:spPr>
          <c:dLbls>
            <c:numFmt formatCode="#,##0&quot; т.ч.&quot;" sourceLinked="0"/>
            <c:spPr>
              <a:noFill/>
              <a:ln w="25258">
                <a:noFill/>
              </a:ln>
            </c:spPr>
            <c:txPr>
              <a:bodyPr/>
              <a:lstStyle/>
              <a:p>
                <a:pPr>
                  <a:defRPr sz="895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Mail.Ru Group</c:v>
                </c:pt>
                <c:pt idx="1">
                  <c:v>Яндекс</c:v>
                </c:pt>
                <c:pt idx="2">
                  <c:v>Google Sites</c:v>
                </c:pt>
                <c:pt idx="3">
                  <c:v>ВКонтакте</c:v>
                </c:pt>
                <c:pt idx="4">
                  <c:v>Rambler&amp;Co</c:v>
                </c:pt>
                <c:pt idx="5">
                  <c:v>Wikimedia foundation</c:v>
                </c:pt>
                <c:pt idx="6">
                  <c:v>Авито</c:v>
                </c:pt>
                <c:pt idx="7">
                  <c:v>Facebook</c:v>
                </c:pt>
                <c:pt idx="8">
                  <c:v>РБК</c:v>
                </c:pt>
                <c:pt idx="9">
                  <c:v>Газпром медиа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50139.7</c:v>
                </c:pt>
                <c:pt idx="1">
                  <c:v>48319.4</c:v>
                </c:pt>
                <c:pt idx="2">
                  <c:v>40652.5</c:v>
                </c:pt>
                <c:pt idx="3">
                  <c:v>40499.199999999997</c:v>
                </c:pt>
                <c:pt idx="4">
                  <c:v>18764.7</c:v>
                </c:pt>
                <c:pt idx="5">
                  <c:v>17576.5</c:v>
                </c:pt>
                <c:pt idx="6">
                  <c:v>13831.3</c:v>
                </c:pt>
                <c:pt idx="7">
                  <c:v>11587.9</c:v>
                </c:pt>
                <c:pt idx="8">
                  <c:v>11576.8</c:v>
                </c:pt>
                <c:pt idx="9">
                  <c:v>9748.7999999999884</c:v>
                </c:pt>
              </c:numCache>
            </c:numRef>
          </c:val>
        </c:ser>
        <c:dLbls>
          <c:showVal val="1"/>
        </c:dLbls>
        <c:gapWidth val="50"/>
        <c:axId val="83995264"/>
        <c:axId val="84005248"/>
      </c:barChart>
      <c:catAx>
        <c:axId val="83995264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72">
            <a:noFill/>
          </a:ln>
        </c:spPr>
        <c:txPr>
          <a:bodyPr rot="0" vert="horz"/>
          <a:lstStyle/>
          <a:p>
            <a:pPr>
              <a:defRPr sz="8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4005248"/>
        <c:crosses val="autoZero"/>
        <c:lblAlgn val="ctr"/>
        <c:lblOffset val="100"/>
        <c:tickLblSkip val="1"/>
        <c:tickMarkSkip val="1"/>
      </c:catAx>
      <c:valAx>
        <c:axId val="84005248"/>
        <c:scaling>
          <c:orientation val="minMax"/>
          <c:max val="140000"/>
          <c:min val="0"/>
        </c:scaling>
        <c:delete val="1"/>
        <c:axPos val="t"/>
        <c:numFmt formatCode="0.0" sourceLinked="1"/>
        <c:majorTickMark val="none"/>
        <c:tickLblPos val="none"/>
        <c:crossAx val="83995264"/>
        <c:crosses val="autoZero"/>
        <c:crossBetween val="between"/>
      </c:valAx>
      <c:spPr>
        <a:noFill/>
        <a:ln w="2525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64FD1-FA86-4659-8B53-CBD1246BA708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A83F5-3E1A-4D58-BC72-86B9301D0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8910B-7EE9-4377-AE0C-DEAC8F4485B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E24A6-A306-44A1-81C5-67E73598D7B4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7029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A83F5-3E1A-4D58-BC72-86B9301D0768}" type="slidenum">
              <a:rPr lang="ru-RU" smtClean="0"/>
              <a:pPr/>
              <a:t>126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144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144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145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145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21D32CD-6AF4-4692-9F31-B43B4226901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9.xml"/><Relationship Id="rId39" Type="http://schemas.openxmlformats.org/officeDocument/2006/relationships/slide" Target="slide42.xml"/><Relationship Id="rId21" Type="http://schemas.openxmlformats.org/officeDocument/2006/relationships/slide" Target="slide24.xml"/><Relationship Id="rId34" Type="http://schemas.openxmlformats.org/officeDocument/2006/relationships/slide" Target="slide37.xml"/><Relationship Id="rId42" Type="http://schemas.openxmlformats.org/officeDocument/2006/relationships/slide" Target="slide45.xml"/><Relationship Id="rId47" Type="http://schemas.openxmlformats.org/officeDocument/2006/relationships/slide" Target="slide51.xml"/><Relationship Id="rId50" Type="http://schemas.openxmlformats.org/officeDocument/2006/relationships/slide" Target="slide60.xml"/><Relationship Id="rId55" Type="http://schemas.openxmlformats.org/officeDocument/2006/relationships/slide" Target="slide65.xml"/><Relationship Id="rId63" Type="http://schemas.openxmlformats.org/officeDocument/2006/relationships/slide" Target="slide80.xml"/><Relationship Id="rId68" Type="http://schemas.openxmlformats.org/officeDocument/2006/relationships/slide" Target="slide85.xml"/><Relationship Id="rId76" Type="http://schemas.openxmlformats.org/officeDocument/2006/relationships/slide" Target="slide93.xml"/><Relationship Id="rId84" Type="http://schemas.openxmlformats.org/officeDocument/2006/relationships/slide" Target="slide101.xml"/><Relationship Id="rId7" Type="http://schemas.openxmlformats.org/officeDocument/2006/relationships/slide" Target="slide10.xml"/><Relationship Id="rId71" Type="http://schemas.openxmlformats.org/officeDocument/2006/relationships/slide" Target="slide88.xml"/><Relationship Id="rId2" Type="http://schemas.openxmlformats.org/officeDocument/2006/relationships/notesSlide" Target="../notesSlides/notesSlide2.xml"/><Relationship Id="rId16" Type="http://schemas.openxmlformats.org/officeDocument/2006/relationships/slide" Target="slide19.xml"/><Relationship Id="rId29" Type="http://schemas.openxmlformats.org/officeDocument/2006/relationships/slide" Target="slide32.xml"/><Relationship Id="rId11" Type="http://schemas.openxmlformats.org/officeDocument/2006/relationships/slide" Target="slide14.xml"/><Relationship Id="rId24" Type="http://schemas.openxmlformats.org/officeDocument/2006/relationships/slide" Target="slide27.xml"/><Relationship Id="rId32" Type="http://schemas.openxmlformats.org/officeDocument/2006/relationships/slide" Target="slide35.xml"/><Relationship Id="rId37" Type="http://schemas.openxmlformats.org/officeDocument/2006/relationships/slide" Target="slide40.xml"/><Relationship Id="rId40" Type="http://schemas.openxmlformats.org/officeDocument/2006/relationships/slide" Target="slide43.xml"/><Relationship Id="rId45" Type="http://schemas.openxmlformats.org/officeDocument/2006/relationships/slide" Target="slide48.xml"/><Relationship Id="rId53" Type="http://schemas.openxmlformats.org/officeDocument/2006/relationships/slide" Target="slide63.xml"/><Relationship Id="rId58" Type="http://schemas.openxmlformats.org/officeDocument/2006/relationships/slide" Target="slide68.xml"/><Relationship Id="rId66" Type="http://schemas.openxmlformats.org/officeDocument/2006/relationships/slide" Target="slide83.xml"/><Relationship Id="rId74" Type="http://schemas.openxmlformats.org/officeDocument/2006/relationships/slide" Target="slide91.xml"/><Relationship Id="rId79" Type="http://schemas.openxmlformats.org/officeDocument/2006/relationships/slide" Target="slide96.xml"/><Relationship Id="rId5" Type="http://schemas.openxmlformats.org/officeDocument/2006/relationships/slide" Target="slide8.xml"/><Relationship Id="rId61" Type="http://schemas.openxmlformats.org/officeDocument/2006/relationships/slide" Target="slide72.xml"/><Relationship Id="rId82" Type="http://schemas.openxmlformats.org/officeDocument/2006/relationships/slide" Target="slide99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31" Type="http://schemas.openxmlformats.org/officeDocument/2006/relationships/slide" Target="slide34.xml"/><Relationship Id="rId44" Type="http://schemas.openxmlformats.org/officeDocument/2006/relationships/slide" Target="slide47.xml"/><Relationship Id="rId52" Type="http://schemas.openxmlformats.org/officeDocument/2006/relationships/slide" Target="slide62.xml"/><Relationship Id="rId60" Type="http://schemas.openxmlformats.org/officeDocument/2006/relationships/slide" Target="slide71.xml"/><Relationship Id="rId65" Type="http://schemas.openxmlformats.org/officeDocument/2006/relationships/slide" Target="slide82.xml"/><Relationship Id="rId73" Type="http://schemas.openxmlformats.org/officeDocument/2006/relationships/slide" Target="slide90.xml"/><Relationship Id="rId78" Type="http://schemas.openxmlformats.org/officeDocument/2006/relationships/slide" Target="slide95.xml"/><Relationship Id="rId81" Type="http://schemas.openxmlformats.org/officeDocument/2006/relationships/slide" Target="slide98.xml"/><Relationship Id="rId4" Type="http://schemas.openxmlformats.org/officeDocument/2006/relationships/slide" Target="slide5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slide" Target="slide25.xml"/><Relationship Id="rId27" Type="http://schemas.openxmlformats.org/officeDocument/2006/relationships/slide" Target="slide30.xml"/><Relationship Id="rId30" Type="http://schemas.openxmlformats.org/officeDocument/2006/relationships/slide" Target="slide33.xml"/><Relationship Id="rId35" Type="http://schemas.openxmlformats.org/officeDocument/2006/relationships/slide" Target="slide38.xml"/><Relationship Id="rId43" Type="http://schemas.openxmlformats.org/officeDocument/2006/relationships/slide" Target="slide46.xml"/><Relationship Id="rId48" Type="http://schemas.openxmlformats.org/officeDocument/2006/relationships/slide" Target="slide52.xml"/><Relationship Id="rId56" Type="http://schemas.openxmlformats.org/officeDocument/2006/relationships/slide" Target="slide66.xml"/><Relationship Id="rId64" Type="http://schemas.openxmlformats.org/officeDocument/2006/relationships/slide" Target="slide81.xml"/><Relationship Id="rId69" Type="http://schemas.openxmlformats.org/officeDocument/2006/relationships/slide" Target="slide86.xml"/><Relationship Id="rId77" Type="http://schemas.openxmlformats.org/officeDocument/2006/relationships/slide" Target="slide94.xml"/><Relationship Id="rId8" Type="http://schemas.openxmlformats.org/officeDocument/2006/relationships/slide" Target="slide11.xml"/><Relationship Id="rId51" Type="http://schemas.openxmlformats.org/officeDocument/2006/relationships/slide" Target="slide61.xml"/><Relationship Id="rId72" Type="http://schemas.openxmlformats.org/officeDocument/2006/relationships/slide" Target="slide89.xml"/><Relationship Id="rId80" Type="http://schemas.openxmlformats.org/officeDocument/2006/relationships/slide" Target="slide97.xml"/><Relationship Id="rId3" Type="http://schemas.openxmlformats.org/officeDocument/2006/relationships/image" Target="../media/image3.png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33" Type="http://schemas.openxmlformats.org/officeDocument/2006/relationships/slide" Target="slide36.xml"/><Relationship Id="rId38" Type="http://schemas.openxmlformats.org/officeDocument/2006/relationships/slide" Target="slide41.xml"/><Relationship Id="rId46" Type="http://schemas.openxmlformats.org/officeDocument/2006/relationships/slide" Target="slide49.xml"/><Relationship Id="rId59" Type="http://schemas.openxmlformats.org/officeDocument/2006/relationships/slide" Target="slide70.xml"/><Relationship Id="rId67" Type="http://schemas.openxmlformats.org/officeDocument/2006/relationships/slide" Target="slide84.xml"/><Relationship Id="rId20" Type="http://schemas.openxmlformats.org/officeDocument/2006/relationships/slide" Target="slide23.xml"/><Relationship Id="rId41" Type="http://schemas.openxmlformats.org/officeDocument/2006/relationships/slide" Target="slide44.xml"/><Relationship Id="rId54" Type="http://schemas.openxmlformats.org/officeDocument/2006/relationships/slide" Target="slide64.xml"/><Relationship Id="rId62" Type="http://schemas.openxmlformats.org/officeDocument/2006/relationships/slide" Target="slide73.xml"/><Relationship Id="rId70" Type="http://schemas.openxmlformats.org/officeDocument/2006/relationships/slide" Target="slide87.xml"/><Relationship Id="rId75" Type="http://schemas.openxmlformats.org/officeDocument/2006/relationships/slide" Target="slide92.xml"/><Relationship Id="rId83" Type="http://schemas.openxmlformats.org/officeDocument/2006/relationships/slide" Target="slide10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5" Type="http://schemas.openxmlformats.org/officeDocument/2006/relationships/slide" Target="slide18.xml"/><Relationship Id="rId23" Type="http://schemas.openxmlformats.org/officeDocument/2006/relationships/slide" Target="slide26.xml"/><Relationship Id="rId28" Type="http://schemas.openxmlformats.org/officeDocument/2006/relationships/slide" Target="slide31.xml"/><Relationship Id="rId36" Type="http://schemas.openxmlformats.org/officeDocument/2006/relationships/slide" Target="slide39.xml"/><Relationship Id="rId49" Type="http://schemas.openxmlformats.org/officeDocument/2006/relationships/slide" Target="slide53.xml"/><Relationship Id="rId57" Type="http://schemas.openxmlformats.org/officeDocument/2006/relationships/slide" Target="slide6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6.xml"/><Relationship Id="rId13" Type="http://schemas.openxmlformats.org/officeDocument/2006/relationships/slide" Target="slide112.xml"/><Relationship Id="rId18" Type="http://schemas.openxmlformats.org/officeDocument/2006/relationships/slide" Target="slide119.xml"/><Relationship Id="rId26" Type="http://schemas.openxmlformats.org/officeDocument/2006/relationships/slide" Target="slide127.xml"/><Relationship Id="rId3" Type="http://schemas.openxmlformats.org/officeDocument/2006/relationships/slide" Target="slide142.xml"/><Relationship Id="rId21" Type="http://schemas.openxmlformats.org/officeDocument/2006/relationships/slide" Target="slide122.xml"/><Relationship Id="rId7" Type="http://schemas.openxmlformats.org/officeDocument/2006/relationships/slide" Target="slide105.xml"/><Relationship Id="rId12" Type="http://schemas.openxmlformats.org/officeDocument/2006/relationships/slide" Target="slide110.xml"/><Relationship Id="rId17" Type="http://schemas.openxmlformats.org/officeDocument/2006/relationships/slide" Target="slide118.xml"/><Relationship Id="rId25" Type="http://schemas.openxmlformats.org/officeDocument/2006/relationships/slide" Target="slide126.xml"/><Relationship Id="rId2" Type="http://schemas.openxmlformats.org/officeDocument/2006/relationships/image" Target="../media/image3.png"/><Relationship Id="rId16" Type="http://schemas.openxmlformats.org/officeDocument/2006/relationships/slide" Target="slide116.xml"/><Relationship Id="rId20" Type="http://schemas.openxmlformats.org/officeDocument/2006/relationships/slide" Target="slide121.xml"/><Relationship Id="rId29" Type="http://schemas.openxmlformats.org/officeDocument/2006/relationships/slide" Target="slide13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4.xml"/><Relationship Id="rId11" Type="http://schemas.openxmlformats.org/officeDocument/2006/relationships/slide" Target="slide109.xml"/><Relationship Id="rId24" Type="http://schemas.openxmlformats.org/officeDocument/2006/relationships/slide" Target="slide125.xml"/><Relationship Id="rId32" Type="http://schemas.openxmlformats.org/officeDocument/2006/relationships/slide" Target="slide136.xml"/><Relationship Id="rId5" Type="http://schemas.openxmlformats.org/officeDocument/2006/relationships/slide" Target="slide103.xml"/><Relationship Id="rId15" Type="http://schemas.openxmlformats.org/officeDocument/2006/relationships/slide" Target="slide114.xml"/><Relationship Id="rId23" Type="http://schemas.openxmlformats.org/officeDocument/2006/relationships/slide" Target="slide124.xml"/><Relationship Id="rId28" Type="http://schemas.openxmlformats.org/officeDocument/2006/relationships/slide" Target="slide131.xml"/><Relationship Id="rId10" Type="http://schemas.openxmlformats.org/officeDocument/2006/relationships/slide" Target="slide108.xml"/><Relationship Id="rId19" Type="http://schemas.openxmlformats.org/officeDocument/2006/relationships/slide" Target="slide120.xml"/><Relationship Id="rId31" Type="http://schemas.openxmlformats.org/officeDocument/2006/relationships/slide" Target="slide135.xml"/><Relationship Id="rId4" Type="http://schemas.openxmlformats.org/officeDocument/2006/relationships/slide" Target="slide102.xml"/><Relationship Id="rId9" Type="http://schemas.openxmlformats.org/officeDocument/2006/relationships/slide" Target="slide107.xml"/><Relationship Id="rId14" Type="http://schemas.openxmlformats.org/officeDocument/2006/relationships/slide" Target="slide113.xml"/><Relationship Id="rId22" Type="http://schemas.openxmlformats.org/officeDocument/2006/relationships/slide" Target="slide123.xml"/><Relationship Id="rId27" Type="http://schemas.openxmlformats.org/officeDocument/2006/relationships/slide" Target="slide128.xml"/><Relationship Id="rId30" Type="http://schemas.openxmlformats.org/officeDocument/2006/relationships/slide" Target="slide13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Апрель 2014 </a:t>
            </a:r>
          </a:p>
          <a:p>
            <a:r>
              <a:rPr lang="ru-RU" smtClean="0">
                <a:solidFill>
                  <a:srgbClr val="E02A8F"/>
                </a:solidFill>
              </a:rPr>
              <a:t>Россия 0+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9months.ru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9months.ru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Vdolevke.ru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Vdolevke.ru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Vidal.ru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Vidal.ru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Vk.com*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Vk.com*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51 702.9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3 345.2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40 499.2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25 879.0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Данные предоставлены на основе user-centric измерения.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Vm.ru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1 891.3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Mamba.ru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1 679.0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Passion.ru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Wmj.ru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4 775.4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2 810.6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2 094.2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Yopolis.ru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Yopolis.ru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8 614.4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2 935.9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Zr.ru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1 480.3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АЛП-Медиа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АЛП-Медиа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Materinstvo.ru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Solnet.ee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2 806.8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1 830.8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АЛП-Медиа входят проекты: 7ya.ru, Materinstvo.ru, Solnet.ee.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Aif.ru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7 773.7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2 515.3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06679"/>
                <a:gridCol w="1206679"/>
                <a:gridCol w="1238033"/>
                <a:gridCol w="1206679"/>
                <a:gridCol w="131158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Vestifinance.ru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17 495.2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13 311.5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3 253.5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3 042.2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1 343.5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8 011.0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5 879.7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1 477.1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2 100.2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1 349.2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Filmpro.ru, Gmbox.ru, Russia.tv, Sportbox.ru, Vesti.ru, Vestifinance.ru, Strana.ru.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Gmbox.ru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Filmpro.ru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4 341.5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3 076.2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2 263.5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1 809.5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1 154.6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Axel Springer Russia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4 341.7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4 033.0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1 397.4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1 288.5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Axel Springer Russia входят проекты: Forbes.ru, Geo.ru, Finanz.ru.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2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Wday.ru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11 997.7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3 395.4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3 142.1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2 603.9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1 778.0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4 977.2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1 347.7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91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Hearst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Shkulev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31622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Psychologies.ru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Starhit.ru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1 421.8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1 339.0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300827"/>
                <a:gridCol w="1196779"/>
                <a:gridCol w="1196779"/>
                <a:gridCol w="1196779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Cosmo.ru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Popmech.ru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8 484.9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3 663.2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2 445.6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1 045.2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2 957.7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Sanoma Independent Media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Esquire.ru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Mhealth.ru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Goodhouse.ru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Nat-geo.ru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"Бонниер Пабликейшенз"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0487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6200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Бонниер Пабликейшенз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Gastronom.ru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Supersadovnik.ru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2 401.3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1 794.2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"Бонниер Пабликейшенз" входят проекты: Gastronom.ru, Supersadovnik.ru.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4 424.5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1 493.9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All.biz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All.biz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2 608.4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04927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573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Sovsport.ru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11 885.4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10 680.4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2 000.1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4 445.5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3 812.0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"Семь дней"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"Семь дней"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7days.ru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2 375.8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2 308.0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"Семь дней" входят проекты: 7days.ru, Nomobile.ru.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Timeout.ru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Sobaka.ru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8 478.4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7 422.7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1 111.2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2 803.3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2 403.6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Gurman.ru, Sobaka.ru, Timeout.ru, Videoguide.ru, Woman.ru.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Rusrep.ru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3 499.2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3 289.3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1 181.3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911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Interfax-russia.ru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Finmarket.ru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6 538.5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5 123.2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2 314.2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2 332.7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1 737.0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Interfax.ru, Finmarket.ru, Interfax-russia.ru.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8" cy="4680002"/>
        </p:xfrm>
        <a:graphic>
          <a:graphicData uri="http://schemas.openxmlformats.org/drawingml/2006/table">
            <a:tbl>
              <a:tblPr/>
              <a:tblGrid>
                <a:gridCol w="1333540"/>
                <a:gridCol w="1360307"/>
                <a:gridCol w="1225073"/>
                <a:gridCol w="1225073"/>
                <a:gridCol w="1297859"/>
                <a:gridCol w="1225073"/>
                <a:gridCol w="1225073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Gameguru.ru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Onlineguru.ru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Carsguru.ru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Mobiguru.ru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3 668.9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1 025.1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999.2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1 099.2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Carsguru.ru, Gameguru.ru, Mobiguru.ru, Onlineguru.ru.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911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Inopressa.ru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Superstyle.ru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7 630.1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4 510.2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1 118.2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2 946.0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1 572.0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64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Newsru.com входят проекты: Inopressa.ru, Newsmsk.ru, Newsru.com, Superstyle.ru, Zagolovki.ru.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6 650.2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8888"/>
                <a:gridCol w="1386163"/>
                <a:gridCol w="1216744"/>
                <a:gridCol w="1216744"/>
                <a:gridCol w="1216744"/>
                <a:gridCol w="1248359"/>
                <a:gridCol w="124835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(13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Smotri.com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22 002.8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12 967.5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6 127.1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4 313.9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3 134.2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10 845.4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6 410.6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2 340.1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1 563.1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3 239.5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1 856.5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Ролики Smotri, Loveplanet // Партнеры сайта не включены в расчет аудитории холдинга РБК.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311588"/>
                <a:gridCol w="1238033"/>
                <a:gridCol w="1206679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Loveplanet.ru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Readme.ru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2 454.0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1 991.5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1 714.2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1 108.4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Auto.ru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5 808.4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Anekdot.ru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Tvidi.ru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1prime.ru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14 735.1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13 290.2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3 029.7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1 818.3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1 425.2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6 714.1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5 854.9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1 127.8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1 593.7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1 294.3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Inosmi.ru, Ria.ru, Riarealty.ru, Rsport.ru, Inmsk.ru, Mn.ru, 1prime.ru.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Riarealty.ru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СТС Медиа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79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СТС 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Ctc.ru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Domashniy.ru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3 154.1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1 529.0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1 223.5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СТС Медиа входят проекты: Ctc.ru, Domashniy.ru, Videomore.ru.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654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Tnt-online.ru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Dom2.ru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5 292.1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4 008.4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1 678.3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2 288.8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Ю-ТВ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Ю-ТВ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Clipyou.ru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U-tv.ru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Muz-tv.ru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Ю-ТВ входят проекты: Clipyou.ru, Muz-tv.ru, Topmodel-muz.tv, U-tv.ru.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(30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58 466.6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49 725.8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48 308.9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32 020.6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27 655.2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47 493.1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37 801.5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37 297.7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17 641.6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18 102.2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29 934.5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20 897.4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22 038.5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4 708.6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8 853.3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25 629.5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22 437.8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21 922.3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19 066.7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18 794.7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12 393.7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10 400.2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13 404.7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10 597.6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7 907.8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2 564.9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5 101.4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3 543.7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1 757.1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14 066.5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10 385.5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8 534.9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7 048.6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5 471.8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5 200.0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4 998.7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2 835.4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2 483.4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1 064.0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1 456.4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4 868.1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4 838.0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4 815.5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4 714.4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4 364.5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1 654.6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1 474.2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Autonet.ru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Каталог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3 266.1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3 205.4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2 495.5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2 229.7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1 860.5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1 050.0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1 490.9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блогам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Круг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Услуги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Компания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1 377.5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1 163.3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143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Россия 0+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69 730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Апреле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15 920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3" name="Rectangle 2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3356992"/>
            <a:ext cx="8489950" cy="2952328"/>
          </a:xfrm>
        </p:spPr>
        <p:txBody>
          <a:bodyPr/>
          <a:lstStyle/>
          <a:p>
            <a:r>
              <a:rPr lang="ru-RU" sz="1600" dirty="0"/>
              <a:t>Контролируемые параметры панели:</a:t>
            </a:r>
          </a:p>
          <a:p>
            <a:pPr lvl="1"/>
            <a:r>
              <a:rPr lang="ru-RU" sz="1600" dirty="0"/>
              <a:t>Пол</a:t>
            </a:r>
          </a:p>
          <a:p>
            <a:pPr lvl="1"/>
            <a:r>
              <a:rPr lang="ru-RU" sz="1600" dirty="0"/>
              <a:t>Возраст</a:t>
            </a:r>
          </a:p>
          <a:p>
            <a:pPr lvl="1"/>
            <a:r>
              <a:rPr lang="ru-RU" sz="1600" dirty="0"/>
              <a:t>Количество человек в </a:t>
            </a:r>
            <a:r>
              <a:rPr lang="ru-RU" sz="1600" dirty="0" smtClean="0"/>
              <a:t>семье</a:t>
            </a:r>
            <a:endParaRPr lang="en-US" sz="1600" dirty="0" smtClean="0"/>
          </a:p>
          <a:p>
            <a:pPr lvl="1"/>
            <a:r>
              <a:rPr lang="ru-RU" sz="1600" dirty="0" smtClean="0"/>
              <a:t>Род занятий </a:t>
            </a:r>
            <a:endParaRPr lang="en-US" sz="1600" dirty="0" smtClean="0"/>
          </a:p>
          <a:p>
            <a:pPr lvl="1"/>
            <a:r>
              <a:rPr lang="ru-RU" sz="1600" dirty="0" smtClean="0"/>
              <a:t>Материальное положение </a:t>
            </a:r>
            <a:endParaRPr lang="en-US" sz="1600" dirty="0"/>
          </a:p>
          <a:p>
            <a:pPr lvl="1"/>
            <a:r>
              <a:rPr lang="ru-RU" sz="1600" dirty="0"/>
              <a:t>Размер города</a:t>
            </a:r>
          </a:p>
          <a:p>
            <a:pPr lvl="1"/>
            <a:r>
              <a:rPr lang="ru-RU" sz="1600" dirty="0"/>
              <a:t>Федеральный округ</a:t>
            </a:r>
          </a:p>
          <a:p>
            <a:pPr lvl="1"/>
            <a:r>
              <a:rPr lang="ru-RU" sz="1600" dirty="0"/>
              <a:t>Место использования </a:t>
            </a:r>
            <a:r>
              <a:rPr lang="ru-RU" sz="1600" dirty="0" smtClean="0"/>
              <a:t>Интернета </a:t>
            </a:r>
            <a:r>
              <a:rPr lang="ru-RU" sz="1600" dirty="0"/>
              <a:t>(дом / работа / дом</a:t>
            </a:r>
            <a:r>
              <a:rPr lang="en-US" sz="1600" dirty="0"/>
              <a:t>&amp;</a:t>
            </a:r>
            <a:r>
              <a:rPr lang="ru-RU" sz="1600" dirty="0"/>
              <a:t>работа)</a:t>
            </a:r>
          </a:p>
          <a:p>
            <a:pPr lvl="1"/>
            <a:r>
              <a:rPr lang="ru-RU" sz="1600" dirty="0" smtClean="0"/>
              <a:t>Использование смартфонов или планшетов для выхода в Интернет </a:t>
            </a:r>
          </a:p>
        </p:txBody>
      </p:sp>
      <p:sp>
        <p:nvSpPr>
          <p:cNvPr id="18464" name="Rectangle 28"/>
          <p:cNvSpPr>
            <a:spLocks noChangeArrowheads="1"/>
          </p:cNvSpPr>
          <p:nvPr/>
        </p:nvSpPr>
        <p:spPr bwMode="auto">
          <a:xfrm>
            <a:off x="898525" y="6453188"/>
            <a:ext cx="5113338" cy="2385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808080"/>
                </a:solidFill>
              </a:rPr>
              <a:t>Россия </a:t>
            </a:r>
            <a:r>
              <a:rPr lang="ru-RU" sz="1000" i="1" dirty="0" smtClean="0">
                <a:solidFill>
                  <a:srgbClr val="808080"/>
                </a:solidFill>
              </a:rPr>
              <a:t>0</a:t>
            </a:r>
            <a:r>
              <a:rPr lang="ru-RU" sz="1000" i="1" dirty="0">
                <a:solidFill>
                  <a:srgbClr val="808080"/>
                </a:solidFill>
              </a:rPr>
              <a:t>+ </a:t>
            </a:r>
            <a:r>
              <a:rPr lang="en-US" sz="1000" i="1" dirty="0">
                <a:solidFill>
                  <a:srgbClr val="808080"/>
                </a:solidFill>
              </a:rPr>
              <a:t>–</a:t>
            </a:r>
            <a:r>
              <a:rPr lang="ru-RU" sz="1000" i="1" dirty="0">
                <a:solidFill>
                  <a:srgbClr val="808080"/>
                </a:solidFill>
              </a:rPr>
              <a:t> постоянные жители </a:t>
            </a:r>
            <a:r>
              <a:rPr lang="ru-RU" sz="1000" i="1" dirty="0" smtClean="0">
                <a:solidFill>
                  <a:srgbClr val="808080"/>
                </a:solidFill>
              </a:rPr>
              <a:t>населённых пунктов РФ</a:t>
            </a:r>
            <a:endParaRPr lang="ru-RU" sz="1000" i="1" dirty="0">
              <a:solidFill>
                <a:srgbClr val="80808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144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r>
              <a:rPr lang="ru-RU" sz="1500" dirty="0" smtClean="0">
                <a:solidFill>
                  <a:schemeClr val="accent1"/>
                </a:solidFill>
              </a:rPr>
              <a:t>Россия 0+ </a:t>
            </a:r>
            <a:r>
              <a:rPr lang="en-US" sz="1500" dirty="0" smtClean="0"/>
              <a:t>–</a:t>
            </a:r>
            <a:r>
              <a:rPr lang="ru-RU" sz="1500" dirty="0" smtClean="0">
                <a:solidFill>
                  <a:schemeClr val="accent1"/>
                </a:solidFill>
              </a:rPr>
              <a:t> </a:t>
            </a:r>
            <a:r>
              <a:rPr lang="ru-RU" sz="1500" dirty="0"/>
              <a:t>постоянные жители </a:t>
            </a:r>
            <a:r>
              <a:rPr lang="ru-RU" sz="1500" dirty="0" smtClean="0"/>
              <a:t>населённых пунктов РФ без учёта Калининградской области.</a:t>
            </a:r>
          </a:p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145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34400" cy="1077912"/>
          </a:xfrm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жителей городов России 0+ в возрасте 12-64 лет зашли на страницы проекта Х хотя бы 1 раз за апрель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России 0+ 12-64 года хотя бы один раз апрель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апреле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 аудитория проекта Х составляла 2.3% от населения России 0+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апреля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апреле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апреле 2014 для проекта Х составила  0.5% от населения России 0+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в апреле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898525" y="6453188"/>
            <a:ext cx="5113338" cy="2385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808080"/>
                </a:solidFill>
              </a:rPr>
              <a:t>Россия </a:t>
            </a:r>
            <a:r>
              <a:rPr lang="ru-RU" sz="1000" i="1" dirty="0" smtClean="0">
                <a:solidFill>
                  <a:srgbClr val="808080"/>
                </a:solidFill>
              </a:rPr>
              <a:t>0</a:t>
            </a:r>
            <a:r>
              <a:rPr lang="ru-RU" sz="1000" i="1" dirty="0">
                <a:solidFill>
                  <a:srgbClr val="808080"/>
                </a:solidFill>
              </a:rPr>
              <a:t>+ </a:t>
            </a:r>
            <a:r>
              <a:rPr lang="en-US" sz="1000" i="1" dirty="0">
                <a:solidFill>
                  <a:srgbClr val="808080"/>
                </a:solidFill>
              </a:rPr>
              <a:t>–</a:t>
            </a:r>
            <a:r>
              <a:rPr lang="ru-RU" sz="1000" i="1" dirty="0">
                <a:solidFill>
                  <a:srgbClr val="808080"/>
                </a:solidFill>
              </a:rPr>
              <a:t> постоянные жители </a:t>
            </a:r>
            <a:r>
              <a:rPr lang="ru-RU" sz="1000" i="1" dirty="0" smtClean="0">
                <a:solidFill>
                  <a:srgbClr val="808080"/>
                </a:solidFill>
              </a:rPr>
              <a:t>населённых пунктов РФ</a:t>
            </a:r>
            <a:endParaRPr lang="ru-RU" sz="1000" i="1" dirty="0">
              <a:solidFill>
                <a:srgbClr val="808080"/>
              </a:solidFill>
            </a:endParaRPr>
          </a:p>
        </p:txBody>
      </p:sp>
      <p:sp>
        <p:nvSpPr>
          <p:cNvPr id="7" name="Title_1"/>
          <p:cNvSpPr txBox="1">
            <a:spLocks noChangeArrowheads="1"/>
          </p:cNvSpPr>
          <p:nvPr/>
        </p:nvSpPr>
        <p:spPr bwMode="auto">
          <a:xfrm>
            <a:off x="381000" y="3810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Апреле 2014, Россия 0+,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Москва, ул. Двинцев, дом 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26 993.7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13 831.3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4 440.6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7 187.8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2 470.0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6 805.0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2 249.0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4 168.9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1 279.2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Bfm.ru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Bfm.ru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2 049.5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7" name="text_Pril"/>
          <p:cNvSpPr>
            <a:spLocks noChangeArrowheads="1"/>
          </p:cNvSpPr>
          <p:nvPr/>
        </p:nvSpPr>
        <p:spPr bwMode="auto">
          <a:xfrm>
            <a:off x="179388" y="1352550"/>
            <a:ext cx="4968875" cy="4895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r>
              <a:rPr lang="ru-RU" sz="1000" b="1" smtClean="0">
                <a:hlinkClick r:id="rId4" action="ppaction://hlinksldjump"/>
              </a:rPr>
              <a:t>Топ проектов и холдингов	5</a:t>
            </a: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r>
              <a:rPr lang="ru-RU" sz="1000" b="1" smtClean="0"/>
              <a:t>Аудитория интернет-проектов Апрель 2014:</a:t>
            </a: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662113"/>
            <a:ext cx="8202612" cy="451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101.ru 	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de-DE" sz="1000" dirty="0" smtClean="0">
                <a:solidFill>
                  <a:srgbClr val="292929"/>
                </a:solidFill>
                <a:hlinkClick r:id="rId6" action="ppaction://hlinksldjump"/>
              </a:rPr>
              <a:t>66.ru (66.ru, Rabota66.ru, Ekabu.ru) 	9</a:t>
            </a:r>
            <a:endParaRPr lang="de-DE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9months.ru 	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Aif.ru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All.biz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Auto.ru 	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Autonet.ru 	14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Avito.ru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Baby.ru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Babyblog.ru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Banki.ru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Bfm.ru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Bibika.ru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Burdastyle.ru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Cn.ru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0" action="ppaction://hlinksldjump"/>
              </a:rPr>
              <a:t>Conde</a:t>
            </a: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 Nast </a:t>
            </a:r>
            <a:r>
              <a:rPr lang="ru-RU" sz="1000" dirty="0" smtClean="0">
                <a:solidFill>
                  <a:srgbClr val="292929"/>
                </a:solidFill>
                <a:hlinkClick r:id="rId20" action="ppaction://hlinksldjump"/>
              </a:rPr>
              <a:t>Россия (</a:t>
            </a: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Glamour.ru,                                                  Vogue.ru, Gq.ru, Tatler.ru) 	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1" action="ppaction://hlinksldjump"/>
              </a:rPr>
              <a:t>Direktline</a:t>
            </a: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 (Carobka.ru) 	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Disney 	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Dnevnik.ru 	26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Dp.ru 	27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Drive.ru 	28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Echomsk.ru 	29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Eva.ru 	30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F1News.ru 	31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Fashiontime.ru 	32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0" action="ppaction://hlinksldjump"/>
              </a:rPr>
              <a:t>Flirchi</a:t>
            </a: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 (Plirt.ru,                                                  Flirchi.ru) 	33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Friday.ru 	34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Geometria.ru 	35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Gismeteo.ru 	36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34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),                                                  Youtube.com) 	37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Imhonet.ru 	38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Irr.ru 	39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Itar-tass.com 	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Ivi.ru 	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Job.ru 	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Jv.ru 	43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Karaoke.ru 	44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2" action="ppaction://hlinksldjump"/>
              </a:rPr>
              <a:t>Kinoafisha.info 	45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Kinopoisk.ru 	46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Kleo.ru 	47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Lifehacker.ru 	48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Look At Media (The-village.ru,                                                  Lookatme.ru, Wonderzine.com,                                                  </a:t>
            </a:r>
            <a:r>
              <a:rPr lang="en-US" sz="1000" dirty="0" err="1" smtClean="0">
                <a:solidFill>
                  <a:srgbClr val="292929"/>
                </a:solidFill>
                <a:hlinkClick r:id="rId46" action="ppaction://hlinksldjump"/>
              </a:rPr>
              <a:t>Furfur.me</a:t>
            </a: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, Hopesandfears.com) 	49­50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7" action="ppaction://hlinksldjump"/>
              </a:rPr>
              <a:t>Lostfilm</a:t>
            </a:r>
            <a:r>
              <a:rPr lang="en-US" sz="1000" dirty="0" smtClean="0">
                <a:solidFill>
                  <a:srgbClr val="292929"/>
                </a:solidFill>
                <a:hlinkClick r:id="rId47" action="ppaction://hlinksldjump"/>
              </a:rPr>
              <a:t> (Lostfilm.tv, Lostfilm.info) 	51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M24.ru 	52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9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49" action="ppaction://hlinksldjump"/>
              </a:rPr>
              <a:t> Group 	53­59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Megalyrics.ru 	60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1" action="ppaction://hlinksldjump"/>
              </a:rPr>
              <a:t>Megogo.net 	61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2" action="ppaction://hlinksldjump"/>
              </a:rPr>
              <a:t>Metro (Metronews.ru) 	62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3" action="ppaction://hlinksldjump"/>
              </a:rPr>
              <a:t>Mk.ru 	63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4" action="ppaction://hlinksldjump"/>
              </a:rPr>
              <a:t>Molodejj.tv 	64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5" action="ppaction://hlinksldjump"/>
              </a:rPr>
              <a:t>News Media (Rusnovosti.ru,                                                  Lifenews.ru, Izvestia.ru, Heat.ru) 	65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6" action="ppaction://hlinksldjump"/>
              </a:rPr>
              <a:t>Newstube.ru 	66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7" action="ppaction://hlinksldjump"/>
              </a:rPr>
              <a:t>Osp.ru 	67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PDG (Restate.ru, 110km.ru, TourOut.ru,                                                  Peterburg2.ru, </a:t>
            </a:r>
            <a:r>
              <a:rPr lang="en-US" sz="1000" dirty="0" err="1" smtClean="0">
                <a:solidFill>
                  <a:srgbClr val="292929"/>
                </a:solidFill>
                <a:hlinkClick r:id="rId58" action="ppaction://hlinksldjump"/>
              </a:rPr>
              <a:t>Neva.today</a:t>
            </a: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) 	68­69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9" action="ppaction://hlinksldjump"/>
              </a:rPr>
              <a:t>Planeta-online.tv 	70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0" action="ppaction://hlinksldjump"/>
              </a:rPr>
              <a:t>Playground.ru 	71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1" action="ppaction://hlinksldjump"/>
              </a:rPr>
              <a:t>Professionali.ru 	72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2" action="ppaction://hlinksldjump"/>
              </a:rPr>
              <a:t>Rambler&amp;Co</a:t>
            </a:r>
            <a:r>
              <a:rPr lang="en-US" sz="1000" dirty="0" smtClean="0">
                <a:solidFill>
                  <a:srgbClr val="292929"/>
                </a:solidFill>
                <a:hlinkClick r:id="rId62" action="ppaction://hlinksldjump"/>
              </a:rPr>
              <a:t> 	73­79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3" action="ppaction://hlinksldjump"/>
              </a:rPr>
              <a:t>Rapsinews.ru 	80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Relevant Media (Kakprosto.ru,                                                  Pinme.ru, Justlady.ru) 	81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5" action="ppaction://hlinksldjump"/>
              </a:rPr>
              <a:t>Rg.ru 	82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6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66" action="ppaction://hlinksldjump"/>
              </a:rPr>
              <a:t> 	83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7" action="ppaction://hlinksldjump"/>
              </a:rPr>
              <a:t>Sibnet.ru 	84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8" action="ppaction://hlinksldjump"/>
              </a:rPr>
              <a:t>Spletnik.ru 	85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9" action="ppaction://hlinksldjump"/>
              </a:rPr>
              <a:t>Spn</a:t>
            </a:r>
            <a:r>
              <a:rPr lang="en-US" sz="1000" dirty="0" smtClean="0">
                <a:solidFill>
                  <a:srgbClr val="292929"/>
                </a:solidFill>
                <a:hlinkClick r:id="rId69" action="ppaction://hlinksldjump"/>
              </a:rPr>
              <a:t> (Rollingstone.ru,                                                  5koleso.ru) 	86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0" action="ppaction://hlinksldjump"/>
              </a:rPr>
              <a:t>Sport-express.ru 	87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1" action="ppaction://hlinksldjump"/>
              </a:rPr>
              <a:t>Sports.ru 	88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2" action="ppaction://hlinksldjump"/>
              </a:rPr>
              <a:t>Svoy.ru 	89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3" action="ppaction://hlinksldjump"/>
              </a:rPr>
              <a:t>Theoryandpractice.ru 	90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4" action="ppaction://hlinksldjump"/>
              </a:rPr>
              <a:t>Topface.com 	91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5" action="ppaction://hlinksldjump"/>
              </a:rPr>
              <a:t>Topgearrussia.ru 	92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6" action="ppaction://hlinksldjump"/>
              </a:rPr>
              <a:t>Translate.ru 	93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7" action="ppaction://hlinksldjump"/>
              </a:rPr>
              <a:t>Trava.ru 	94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8" action="ppaction://hlinksldjump"/>
              </a:rPr>
              <a:t>Tv3.ru 	95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9" action="ppaction://hlinksldjump"/>
              </a:rPr>
              <a:t>Tvc.ru 	96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0" action="ppaction://hlinksldjump"/>
              </a:rPr>
              <a:t>Tvigle.ru 	97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1" action="ppaction://hlinksldjump"/>
              </a:rPr>
              <a:t>Tvzavr.ru 	98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2" action="ppaction://hlinksldjump"/>
              </a:rPr>
              <a:t>Vashdosug.ru 	99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3" action="ppaction://hlinksldjump"/>
              </a:rPr>
              <a:t>Vdolevke.ru 	100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4" action="ppaction://hlinksldjump"/>
              </a:rPr>
              <a:t>Vidal.ru 	101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Bibika.ru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Bibika.ru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Burdastyle.ru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Burdastyle.ru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Cn.ru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Conde Nast Россия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Conde Nast Россия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Glamour.ru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Vogue.ru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Gq.ru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Tatler.ru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1 306.2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Conde Nast Россия входят проекты: Glamour.ru, Gq.ru, Tatler.ru, Vogue.ru.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Direktline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Direktline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Carobka.ru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Direktline входят проекты: Arriva.ru, Carobka.ru.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Disney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Disney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Disney.ru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Disney входят проекты: Charodeiki.ru, Disney.ru.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Dnevnik.ru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Dnevnik.ru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2 670.9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1 450.3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Dp.ru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1 074.0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Drive.ru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Drive.ru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5 038.2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2 178.7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_Pril"/>
          <p:cNvSpPr>
            <a:spLocks noChangeArrowheads="1"/>
          </p:cNvSpPr>
          <p:nvPr/>
        </p:nvSpPr>
        <p:spPr bwMode="auto">
          <a:xfrm>
            <a:off x="152400" y="1447800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3" action="ppaction://hlinksldjump"/>
              </a:rPr>
              <a:t>Приложение. Методология и терминология исследования          142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9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092EC-A803-4987-87B1-682D42B1C4FB}" type="slidenum">
              <a:rPr lang="ru-RU">
                <a:solidFill>
                  <a:srgbClr val="E02A8F"/>
                </a:solidFill>
              </a:rPr>
              <a:pPr/>
              <a:t>3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590850" name="Rectangle 2"/>
          <p:cNvSpPr>
            <a:spLocks noChangeArrowheads="1"/>
          </p:cNvSpPr>
          <p:nvPr/>
        </p:nvSpPr>
        <p:spPr bwMode="auto">
          <a:xfrm>
            <a:off x="5867400" y="1709738"/>
            <a:ext cx="2971800" cy="4462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50850" lvl="1" indent="-177800">
              <a:spcBef>
                <a:spcPct val="10000"/>
              </a:spcBef>
              <a:spcAft>
                <a:spcPct val="10000"/>
              </a:spcAft>
              <a:tabLst>
                <a:tab pos="2425700" algn="l"/>
              </a:tabLst>
            </a:pPr>
            <a:endParaRPr lang="ru-RU" sz="1000">
              <a:solidFill>
                <a:srgbClr val="292929"/>
              </a:solidFill>
            </a:endParaRPr>
          </a:p>
        </p:txBody>
      </p:sp>
      <p:sp>
        <p:nvSpPr>
          <p:cNvPr id="590856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8" name="text_contents"/>
          <p:cNvSpPr>
            <a:spLocks noChangeArrowheads="1"/>
          </p:cNvSpPr>
          <p:nvPr/>
        </p:nvSpPr>
        <p:spPr bwMode="auto">
          <a:xfrm>
            <a:off x="152400" y="1447800"/>
            <a:ext cx="8202612" cy="451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" action="ppaction://hlinksldjump"/>
              </a:rPr>
              <a:t>Vk.com 	102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Vm.ru 	103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 (Mamba.ru (</a:t>
            </a:r>
            <a:r>
              <a:rPr lang="ru-RU" sz="1000" dirty="0" smtClean="0">
                <a:solidFill>
                  <a:srgbClr val="292929"/>
                </a:solidFill>
                <a:hlinkClick r:id="rId6" action="ppaction://hlinksldjump"/>
              </a:rPr>
              <a:t>сайт)) 	104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Web Prime Group (Passion.ru,                                                  Wmj.ru) 	105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Yopolis.ru 	106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Zoomby.ru 	107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Zr.ru 	108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11" action="ppaction://hlinksldjump"/>
              </a:rPr>
              <a:t>АЛП-Медиа</a:t>
            </a:r>
            <a:r>
              <a:rPr lang="ru-RU" sz="1000" dirty="0" smtClean="0">
                <a:solidFill>
                  <a:srgbClr val="292929"/>
                </a:solidFill>
                <a:hlinkClick r:id="rId11" action="ppaction://hlinksldjump"/>
              </a:rPr>
              <a:t> (7</a:t>
            </a: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ya.ru, Materinstvo.ru,                                                  Solnet.ee) 	109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2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Vesti.ru, Sportbox.ru, Russia.tv,                                                  Vestifinance.ru, Gmbox.ru, Filmpro.ru,                                                  Strana.ru) 	110­111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3" action="ppaction://hlinksldjump"/>
              </a:rPr>
              <a:t>Дождь, Слон и Большой город (</a:t>
            </a:r>
            <a:r>
              <a:rPr lang="ru-RU" sz="1000" dirty="0" err="1" smtClean="0">
                <a:solidFill>
                  <a:srgbClr val="292929"/>
                </a:solidFill>
                <a:hlinkClick r:id="rId13" action="ppaction://hlinksldjump"/>
              </a:rPr>
              <a:t>Tvrain.ru</a:t>
            </a:r>
            <a:r>
              <a:rPr lang="ru-RU" sz="1000" dirty="0" smtClean="0">
                <a:solidFill>
                  <a:srgbClr val="292929"/>
                </a:solidFill>
                <a:hlinkClick r:id="rId13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13" action="ppaction://hlinksldjump"/>
              </a:rPr>
              <a:t>Slon.ru</a:t>
            </a:r>
            <a:r>
              <a:rPr lang="ru-RU" sz="1000" dirty="0" smtClean="0">
                <a:solidFill>
                  <a:srgbClr val="292929"/>
                </a:solidFill>
                <a:hlinkClick r:id="rId13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13" action="ppaction://hlinksldjump"/>
              </a:rPr>
              <a:t>Bg.ru</a:t>
            </a:r>
            <a:r>
              <a:rPr lang="ru-RU" sz="1000" dirty="0" smtClean="0">
                <a:solidFill>
                  <a:srgbClr val="292929"/>
                </a:solidFill>
                <a:hlinkClick r:id="rId13" action="ppaction://hlinksldjump"/>
              </a:rPr>
              <a:t>) 	112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4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Axel Springer Russia (Forbes.ru,                                                  Geo.ru) 	113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5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15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 Media (E1.ru,                                                  Ngs.ru, Maximonline.ru, Wday.ru, Nn.ru,                                                  Elle.ru, Psychologies.ru, Starhit.ru, Prm.ru) 	114­115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6" action="ppaction://hlinksldjump"/>
              </a:rPr>
              <a:t>ИД </a:t>
            </a:r>
            <a:r>
              <a:rPr lang="en-US" sz="1000" dirty="0" err="1" smtClean="0">
                <a:solidFill>
                  <a:srgbClr val="292929"/>
                </a:solidFill>
                <a:hlinkClick r:id="rId16" action="ppaction://hlinksldjump"/>
              </a:rPr>
              <a:t>Sanoma</a:t>
            </a: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 Independent Media (Vedomosti.ru, Cosmo.ru, RB.ru, Popmech.ru, Esquire.ru, Mhealth.ru,                                                  Goodhouse.ru, Nat-geo.ru) 	116­117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7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17" action="ppaction://hlinksldjump"/>
              </a:rPr>
              <a:t>Бонниер</a:t>
            </a:r>
            <a:r>
              <a:rPr lang="ru-RU" sz="1000" dirty="0" smtClean="0">
                <a:solidFill>
                  <a:srgbClr val="292929"/>
                </a:solidFill>
                <a:hlinkClick r:id="rId17" action="ppaction://hlinksldjump"/>
              </a:rPr>
              <a:t> </a:t>
            </a:r>
            <a:r>
              <a:rPr lang="ru-RU" sz="1000" dirty="0" err="1" smtClean="0">
                <a:solidFill>
                  <a:srgbClr val="292929"/>
                </a:solidFill>
                <a:hlinkClick r:id="rId17" action="ppaction://hlinksldjump"/>
              </a:rPr>
              <a:t>Пабликейшенз</a:t>
            </a:r>
            <a:r>
              <a:rPr lang="ru-RU" sz="1000" dirty="0" smtClean="0">
                <a:solidFill>
                  <a:srgbClr val="292929"/>
                </a:solidFill>
                <a:hlinkClick r:id="rId17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Gastronom.ru, Supersadovnik.ru) 	118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8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18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18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Kommersant.ru) 	119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9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19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19" action="ppaction://hlinksldjump"/>
              </a:rPr>
              <a:t>,                                                  </a:t>
            </a:r>
            <a:r>
              <a:rPr lang="ru-RU" sz="1000" dirty="0" err="1" smtClean="0">
                <a:solidFill>
                  <a:srgbClr val="292929"/>
                </a:solidFill>
                <a:hlinkClick r:id="rId19" action="ppaction://hlinksldjump"/>
              </a:rPr>
              <a:t>Sovsport.ru</a:t>
            </a:r>
            <a:r>
              <a:rPr lang="ru-RU" sz="1000" dirty="0" smtClean="0">
                <a:solidFill>
                  <a:srgbClr val="292929"/>
                </a:solidFill>
                <a:hlinkClick r:id="rId19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19" action="ppaction://hlinksldjump"/>
              </a:rPr>
              <a:t>Eg.ru</a:t>
            </a:r>
            <a:r>
              <a:rPr lang="ru-RU" sz="1000" dirty="0" smtClean="0">
                <a:solidFill>
                  <a:srgbClr val="292929"/>
                </a:solidFill>
                <a:hlinkClick r:id="rId19" action="ppaction://hlinksldjump"/>
              </a:rPr>
              <a:t>) 	120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0" action="ppaction://hlinksldjump"/>
              </a:rPr>
              <a:t>ИД Семь дней (7days.ru) 	121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1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Woman.ru, Timeout.ru, Sobaka.ru) 	122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2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Expert.ru, Rusrep.ru) 	123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3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Interfax.ru,                                                  Interfax-russia.ru, Finmarket.ru) 	124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4" action="ppaction://hlinksldjump"/>
              </a:rPr>
              <a:t>Корпорация Гуру (</a:t>
            </a: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Gameguru.ru,                                                  Onlineguru.ru, Carsguru.ru,                                                  Mobiguru.ru) 	125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5" action="ppaction://hlinksldjump"/>
              </a:rPr>
              <a:t>Объединенная редакция </a:t>
            </a: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Newsru.com (Newsru.com, Inopressa.ru,                                                  Superstyle.ru) 	126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6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tv.ru) 	127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7" action="ppaction://hlinksldjump"/>
              </a:rPr>
              <a:t>РБК 	128­130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8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Ria.ru, Inosmi.ru, 1prime.ru, Rsport.ru, Riarealty.ru,                                                  Mn.ru) 	131­132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9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29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29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Ctc.ru, Domashniy.ru, Videomore.ru) 	133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30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30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Tnt-online.ru,                                                  Dom2.ru) 	134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31" action="ppaction://hlinksldjump"/>
              </a:rPr>
              <a:t>Ю-ТВ (</a:t>
            </a: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Clipyou.ru,                                                  U-tv.ru, Muz-tv.ru) 	135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32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32" action="ppaction://hlinksldjump"/>
              </a:rPr>
              <a:t> 	136­141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Eva.ru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2 039.1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F1News.ru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F1news.ru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Fashiontime.ru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Fashiontime.ru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Flirchi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Flirchi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Plirt.ru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Flirchi.ru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1 931.6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1 451.3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Flirchi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Connect.ua, Flirchi.ru, Plirt.ru.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Friday.ru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Friday.ru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Geometria.ru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Geometria.ru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917.0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15 529.4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8 680.6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3 109.1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54 354.3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46 765.6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44 133.4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39 765.7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31 180.5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27 907.0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19 461.3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13 863.1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10 731.3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6 252.4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9 939.5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3 376.0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Топ проектов и холдингов</a:t>
            </a:r>
            <a:br>
              <a:rPr lang="ru-RU" smtClean="0"/>
            </a:br>
            <a:r>
              <a:rPr lang="ru-RU" smtClean="0"/>
              <a:t>Апрель 2014</a:t>
            </a:r>
            <a:br>
              <a:rPr lang="ru-RU" smtClean="0"/>
            </a:b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7 320.4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2 943.2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7 707.0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2 738.2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Job.ru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3 955.9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1 338.3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Jv.ru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Karaoke.ru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Karaoke.ru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Kinoafisha.info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Kinoafisha.info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14 632.3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6 153.7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1 476.7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Kleo.ru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Kleo.ru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Lifehacker.ru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Lifehacker.ru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1 847.2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31932"/>
                <a:gridCol w="1358667"/>
                <a:gridCol w="1192608"/>
                <a:gridCol w="1296294"/>
                <a:gridCol w="1223596"/>
                <a:gridCol w="1296294"/>
                <a:gridCol w="119260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The-village.ru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Lookatme.ru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Wonderzine.com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Furfur.me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3 374.8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1 501.6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1 024.4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877.4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1635" name="Group 3"/>
          <p:cNvGraphicFramePr>
            <a:graphicFrameLocks noGrp="1"/>
          </p:cNvGraphicFramePr>
          <p:nvPr/>
        </p:nvGraphicFramePr>
        <p:xfrm>
          <a:off x="220663" y="1516063"/>
          <a:ext cx="8770937" cy="4795843"/>
        </p:xfrm>
        <a:graphic>
          <a:graphicData uri="http://schemas.openxmlformats.org/drawingml/2006/table">
            <a:tbl>
              <a:tblPr/>
              <a:tblGrid>
                <a:gridCol w="7659687"/>
                <a:gridCol w="1111250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67910484"/>
              </p:ext>
            </p:extLst>
          </p:nvPr>
        </p:nvGraphicFramePr>
        <p:xfrm>
          <a:off x="5538055" y="1485150"/>
          <a:ext cx="3669798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D978F-C09B-4289-8F77-2A7FC0179F59}" type="slidenum">
              <a:rPr lang="ru-RU" smtClean="0">
                <a:solidFill>
                  <a:srgbClr val="E02A8F"/>
                </a:solidFill>
              </a:rPr>
              <a:pPr/>
              <a:t>5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581634" name="Title_1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r>
              <a:rPr lang="ru-RU" sz="2400" dirty="0" smtClean="0"/>
              <a:t>Топ-20 интернет-проектов </a:t>
            </a:r>
            <a:br>
              <a:rPr lang="ru-RU" sz="2400" dirty="0" smtClean="0"/>
            </a:br>
            <a:r>
              <a:rPr lang="ru-RU" sz="2400" dirty="0" smtClean="0"/>
              <a:t>Апрель 201</a:t>
            </a:r>
            <a:r>
              <a:rPr lang="en-US" sz="2400" dirty="0" smtClean="0"/>
              <a:t>4</a:t>
            </a:r>
            <a:r>
              <a:rPr lang="ru-RU" sz="2400" dirty="0" smtClean="0"/>
              <a:t>, Россия 0+, 12-64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20" name="Object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2959471082"/>
              </p:ext>
            </p:extLst>
          </p:nvPr>
        </p:nvGraphicFramePr>
        <p:xfrm>
          <a:off x="281575" y="1485150"/>
          <a:ext cx="3203847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81722" name="Text Box 90"/>
          <p:cNvSpPr txBox="1">
            <a:spLocks noChangeArrowheads="1"/>
          </p:cNvSpPr>
          <p:nvPr/>
        </p:nvSpPr>
        <p:spPr bwMode="auto">
          <a:xfrm>
            <a:off x="829063" y="1212850"/>
            <a:ext cx="2362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в среднем за день</a:t>
            </a:r>
          </a:p>
        </p:txBody>
      </p:sp>
      <p:sp>
        <p:nvSpPr>
          <p:cNvPr id="581723" name="Text Box 91"/>
          <p:cNvSpPr txBox="1">
            <a:spLocks noChangeArrowheads="1"/>
          </p:cNvSpPr>
          <p:nvPr/>
        </p:nvSpPr>
        <p:spPr bwMode="auto">
          <a:xfrm>
            <a:off x="3515290" y="1209675"/>
            <a:ext cx="2362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в среднем за неделю</a:t>
            </a:r>
          </a:p>
        </p:txBody>
      </p:sp>
      <p:sp>
        <p:nvSpPr>
          <p:cNvPr id="581724" name="Text Box 92"/>
          <p:cNvSpPr txBox="1">
            <a:spLocks noChangeArrowheads="1"/>
          </p:cNvSpPr>
          <p:nvPr/>
        </p:nvSpPr>
        <p:spPr bwMode="auto">
          <a:xfrm>
            <a:off x="7009377" y="1209675"/>
            <a:ext cx="1136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за месяц</a:t>
            </a:r>
          </a:p>
        </p:txBody>
      </p:sp>
      <p:sp>
        <p:nvSpPr>
          <p:cNvPr id="581725" name="Line 9"/>
          <p:cNvSpPr>
            <a:spLocks noChangeShapeType="1"/>
          </p:cNvSpPr>
          <p:nvPr/>
        </p:nvSpPr>
        <p:spPr bwMode="auto">
          <a:xfrm rot="5400000">
            <a:off x="514276" y="3814316"/>
            <a:ext cx="5091112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29"/>
              </a:solidFill>
            </a:endParaRPr>
          </a:p>
        </p:txBody>
      </p:sp>
      <p:sp>
        <p:nvSpPr>
          <p:cNvPr id="581726" name="Line 9"/>
          <p:cNvSpPr>
            <a:spLocks noChangeShapeType="1"/>
          </p:cNvSpPr>
          <p:nvPr/>
        </p:nvSpPr>
        <p:spPr bwMode="auto">
          <a:xfrm rot="5400000">
            <a:off x="3394596" y="3814316"/>
            <a:ext cx="5091112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29"/>
              </a:solidFill>
            </a:endParaRPr>
          </a:p>
        </p:txBody>
      </p:sp>
      <p:grpSp>
        <p:nvGrpSpPr>
          <p:cNvPr id="2" name="Group 95"/>
          <p:cNvGrpSpPr>
            <a:grpSpLocks/>
          </p:cNvGrpSpPr>
          <p:nvPr/>
        </p:nvGrpSpPr>
        <p:grpSpPr bwMode="auto">
          <a:xfrm>
            <a:off x="8209532" y="5037138"/>
            <a:ext cx="1042988" cy="1189037"/>
            <a:chOff x="5072" y="3107"/>
            <a:chExt cx="657" cy="749"/>
          </a:xfrm>
        </p:grpSpPr>
        <p:sp>
          <p:nvSpPr>
            <p:cNvPr id="581728" name="Rectangle 16"/>
            <p:cNvSpPr>
              <a:spLocks noChangeArrowheads="1"/>
            </p:cNvSpPr>
            <p:nvPr/>
          </p:nvSpPr>
          <p:spPr bwMode="auto">
            <a:xfrm>
              <a:off x="5072" y="3107"/>
              <a:ext cx="574" cy="749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>
                <a:solidFill>
                  <a:srgbClr val="292929"/>
                </a:solidFill>
              </a:endParaRPr>
            </a:p>
          </p:txBody>
        </p:sp>
        <p:sp>
          <p:nvSpPr>
            <p:cNvPr id="317457" name="Rectangle 17"/>
            <p:cNvSpPr>
              <a:spLocks noChangeArrowheads="1"/>
            </p:cNvSpPr>
            <p:nvPr/>
          </p:nvSpPr>
          <p:spPr bwMode="auto">
            <a:xfrm>
              <a:off x="5101" y="3232"/>
              <a:ext cx="62" cy="10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7451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292929"/>
                </a:solidFill>
              </a:endParaRPr>
            </a:p>
          </p:txBody>
        </p:sp>
        <p:sp>
          <p:nvSpPr>
            <p:cNvPr id="317458" name="Rectangle 18"/>
            <p:cNvSpPr>
              <a:spLocks noChangeArrowheads="1"/>
            </p:cNvSpPr>
            <p:nvPr/>
          </p:nvSpPr>
          <p:spPr bwMode="auto">
            <a:xfrm>
              <a:off x="5101" y="3561"/>
              <a:ext cx="62" cy="9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451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292929"/>
                </a:solidFill>
              </a:endParaRPr>
            </a:p>
          </p:txBody>
        </p:sp>
        <p:sp>
          <p:nvSpPr>
            <p:cNvPr id="581731" name="Rectangle 19"/>
            <p:cNvSpPr>
              <a:spLocks noChangeArrowheads="1"/>
            </p:cNvSpPr>
            <p:nvPr/>
          </p:nvSpPr>
          <p:spPr bwMode="auto">
            <a:xfrm>
              <a:off x="5150" y="3125"/>
              <a:ext cx="578" cy="3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sz="900" dirty="0">
                  <a:solidFill>
                    <a:srgbClr val="292929"/>
                  </a:solidFill>
                </a:rPr>
                <a:t>по данным </a:t>
              </a:r>
              <a:r>
                <a:rPr lang="en-US" sz="900" dirty="0">
                  <a:solidFill>
                    <a:srgbClr val="292929"/>
                  </a:solidFill>
                </a:rPr>
                <a:t>Site–centric</a:t>
              </a:r>
              <a:r>
                <a:rPr lang="ru-RU" sz="900" dirty="0">
                  <a:solidFill>
                    <a:srgbClr val="292929"/>
                  </a:solidFill>
                </a:rPr>
                <a:t> панели</a:t>
              </a:r>
              <a:endParaRPr lang="ru-RU" sz="400" dirty="0">
                <a:solidFill>
                  <a:srgbClr val="292929"/>
                </a:solidFill>
                <a:cs typeface="Arial" charset="0"/>
              </a:endParaRPr>
            </a:p>
          </p:txBody>
        </p:sp>
        <p:sp>
          <p:nvSpPr>
            <p:cNvPr id="581732" name="Rectangle 20"/>
            <p:cNvSpPr>
              <a:spLocks noChangeArrowheads="1"/>
            </p:cNvSpPr>
            <p:nvPr/>
          </p:nvSpPr>
          <p:spPr bwMode="auto">
            <a:xfrm>
              <a:off x="5150" y="3476"/>
              <a:ext cx="579" cy="3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sz="900" dirty="0">
                  <a:solidFill>
                    <a:srgbClr val="292929"/>
                  </a:solidFill>
                </a:rPr>
                <a:t>по данным </a:t>
              </a:r>
              <a:r>
                <a:rPr lang="en-US" sz="900" dirty="0">
                  <a:solidFill>
                    <a:srgbClr val="292929"/>
                  </a:solidFill>
                </a:rPr>
                <a:t>User–centric </a:t>
              </a:r>
              <a:r>
                <a:rPr lang="ru-RU" sz="900" dirty="0">
                  <a:solidFill>
                    <a:srgbClr val="292929"/>
                  </a:solidFill>
                </a:rPr>
                <a:t> панели</a:t>
              </a:r>
            </a:p>
          </p:txBody>
        </p:sp>
      </p:grpSp>
      <p:sp>
        <p:nvSpPr>
          <p:cNvPr id="23" name="Text_Prim"/>
          <p:cNvSpPr>
            <a:spLocks noChangeArrowheads="1"/>
          </p:cNvSpPr>
          <p:nvPr/>
        </p:nvSpPr>
        <p:spPr bwMode="auto">
          <a:xfrm>
            <a:off x="904875" y="6358431"/>
            <a:ext cx="7172325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6E6E6E"/>
                </a:solidFill>
              </a:rPr>
              <a:t>Аудитория сайтов производителей браузеров не измерялась по технологическим причинам.</a:t>
            </a:r>
            <a:r>
              <a:rPr lang="en-US" sz="1000" i="1" dirty="0">
                <a:solidFill>
                  <a:srgbClr val="6E6E6E"/>
                </a:solidFill>
              </a:rPr>
              <a:t> </a:t>
            </a:r>
            <a:r>
              <a:rPr lang="ru-RU" sz="1000" i="1" dirty="0">
                <a:solidFill>
                  <a:srgbClr val="6E6E6E"/>
                </a:solidFill>
              </a:rPr>
              <a:t>Ролики, встроенные на сторонние сайты, не включены в расчёт аудитории</a:t>
            </a:r>
            <a:r>
              <a:rPr lang="en-US" sz="1000" i="1" dirty="0">
                <a:solidFill>
                  <a:srgbClr val="6E6E6E"/>
                </a:solidFill>
              </a:rPr>
              <a:t> </a:t>
            </a:r>
            <a:r>
              <a:rPr lang="ru-RU" sz="1000" i="1" dirty="0">
                <a:solidFill>
                  <a:srgbClr val="6E6E6E"/>
                </a:solidFill>
              </a:rPr>
              <a:t>ресурсов. Аудитория сайтов по России 100 000- рассчитана на основании </a:t>
            </a:r>
            <a:r>
              <a:rPr lang="en-US" sz="1000" i="1" dirty="0">
                <a:solidFill>
                  <a:srgbClr val="6E6E6E"/>
                </a:solidFill>
              </a:rPr>
              <a:t>User-centric </a:t>
            </a:r>
            <a:r>
              <a:rPr lang="ru-RU" sz="1000" i="1" dirty="0">
                <a:solidFill>
                  <a:srgbClr val="6E6E6E"/>
                </a:solidFill>
              </a:rPr>
              <a:t>панели, при использовании данных ФОМ.</a:t>
            </a:r>
          </a:p>
        </p:txBody>
      </p:sp>
      <p:graphicFrame>
        <p:nvGraphicFramePr>
          <p:cNvPr id="26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98549291"/>
              </p:ext>
            </p:extLst>
          </p:nvPr>
        </p:nvGraphicFramePr>
        <p:xfrm>
          <a:off x="2540930" y="1495636"/>
          <a:ext cx="4138364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45761985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45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9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Hopesandfears.com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Lostfilm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Lostfilm.info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2 824.6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2 715.5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934.3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1 682.3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Lostfilm.info, Lostfilm.tv.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5 324.6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1 862.4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 Mail.Ru Group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60 112.2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58 021.8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40 290.0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49 917.1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45 889.1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29 552.0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31 800.7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26 216.1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17 256.2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*** В аудиторию холдинга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Group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(30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проектов),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 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52814"/>
                <a:gridCol w="1221085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(30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58 021.8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43 809.2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41 044.4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33 547.5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26 859.1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45 889.1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32 512.3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29 575.5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16 527.4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13 032.4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26 216.1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17 812.8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16 006.2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3 823.2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4 352.1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23 622.3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18 812.6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11 756.4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10 780.0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10 426.1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12 658.9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11 268.0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5 498.4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4 836.7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4 721.1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4 350.6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4 474.2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1 874.2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1 286.1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316229"/>
                <a:gridCol w="1210949"/>
                <a:gridCol w="1210949"/>
                <a:gridCol w="1210949"/>
                <a:gridCol w="121094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9 733.8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7 576.0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7 222.6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6 672.0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6 298.2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4 040.2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2 882.8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2 216.8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3 198.4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Облака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4 553.1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3 556.5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3 481.6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3 349.4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3 321.6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1 937.0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1 085.2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Агент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Календарь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Открытки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3 034.8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1 480.6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1 315.1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1 100.7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1 024.5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Рейтинг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Спутник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Games-online*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oup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03652296"/>
              </p:ext>
            </p:extLst>
          </p:nvPr>
        </p:nvGraphicFramePr>
        <p:xfrm>
          <a:off x="220663" y="1340769"/>
          <a:ext cx="8671819" cy="5008639"/>
        </p:xfrm>
        <a:graphic>
          <a:graphicData uri="http://schemas.openxmlformats.org/drawingml/2006/table">
            <a:tbl>
              <a:tblPr/>
              <a:tblGrid>
                <a:gridCol w="397541"/>
                <a:gridCol w="3953796"/>
                <a:gridCol w="4320482"/>
              </a:tblGrid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130">
                <a:tc row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состав холдингов входят следующие проекты: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vert="vert27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Rambler&amp;Co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Afisha.ru, Ag.ru, Autorambler.ru, Championat.com, Eda.ru, Fanat.ru, Ferra.ru, Gameslife.ru, Gazeta.ru, Kanobu.ru, Lenta.ru, Letidor.ru, LiveJournal.com,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Mir.travel,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Motor.ru, Nightparty.ru, Ogl.ru, Price.ru, Quto.ru, Rambler (17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проектов),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Redigo.ru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Facebook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Facebook.com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Gismeteo.ru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Gismeteo.ru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Google Sites: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Android.com, Blogspot (com+ru), Chromium.org, Feedburner.com, Google (ru+com),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Panoramio.com,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Youtube.com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Mail.Ru Group: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Career.ru,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Hh.ru, Mail.ru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проектов),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Odnoklassniki.ru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13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Wikimedia foundation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Mediawiki.org,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Toolserver.org,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Wikibooks.org, Wikidata.org, Wikimedia.org,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ikimediafoundation.org,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Wikinews.org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Wikipedia.org, Wikiquote.org, Wikisource.org, Wikiversity.org, Wikivoyage.org, Wiktionary.org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Авито: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Avito.ru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Вконтакте: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Vk.com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05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Газпром медиа: 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101.ru, 2x2tv.ru,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7days.ru, Avtoradio.ru, Centpart.ru, City-fm.ru, Comedyclub.ru,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omedy-radio.ru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Deti.fm, Dom2.ru, Echomsk.ru, Energyfm.ru, Friday.ru, Gazprom.ru,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Gazprom-media.com,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Gpm-digital.com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Itogi.ru, Nomobile.ru, Now.ru, Ntv.ru, Ntvplus.ru, Panorama-tv.ru, Profmedia.ru, Ra-alkasar.ru, Radioromantika.ru,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Relax-fm.ru, Rutube.ru,   Tnt-online.ru, Tribuna.ru, Tv3.ru, Veseloeradio.ru, Vkpm.ru, Zakon-tv.ru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5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РБК</a:t>
                      </a: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Anekdot.ru, Autonews.ru, Biztorg.ru,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Cnews.ru, Hc.ru, Iglobe.ru, Informer.ru, Kupongid.ru, Loveplanet.ru (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сайт),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Medialand.ru, Nashidengi.ru,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Nic.ru, Peterhost.ru, Pusk.ua, Qip.ru,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Rbc.ru, Rbc.ua, Rbcdaily.ru, Rbcholding.ru, Rbctv.ru, Readme.ru, Reggi.ru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Relax.ru, Smotri.com (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сайт),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Sweb.ru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Tvidi.ru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Фотострана: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Fotostrana.ru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Яндекс: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Kinopoisk.ru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Яндекс (3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проектов).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620811756"/>
              </p:ext>
            </p:extLst>
          </p:nvPr>
        </p:nvGraphicFramePr>
        <p:xfrm>
          <a:off x="5220072" y="1340768"/>
          <a:ext cx="3923928" cy="2274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D978F-C09B-4289-8F77-2A7FC0179F59}" type="slidenum">
              <a:rPr lang="ru-RU" smtClean="0">
                <a:solidFill>
                  <a:srgbClr val="E02A8F"/>
                </a:solidFill>
              </a:rPr>
              <a:pPr/>
              <a:t>6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581634" name="Title_1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r>
              <a:rPr lang="ru-RU" sz="2400" dirty="0" smtClean="0"/>
              <a:t>Топ-</a:t>
            </a:r>
            <a:r>
              <a:rPr lang="en-GB" sz="2400" dirty="0" smtClean="0"/>
              <a:t>1</a:t>
            </a:r>
            <a:r>
              <a:rPr lang="ru-RU" sz="2400" dirty="0" smtClean="0"/>
              <a:t>0 холдингов </a:t>
            </a:r>
            <a:br>
              <a:rPr lang="ru-RU" sz="2400" dirty="0" smtClean="0"/>
            </a:br>
            <a:r>
              <a:rPr lang="ru-RU" sz="2400" dirty="0" smtClean="0"/>
              <a:t>Апрель 2014, Россия 0+, 12-64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20" name="Object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1422170902"/>
              </p:ext>
            </p:extLst>
          </p:nvPr>
        </p:nvGraphicFramePr>
        <p:xfrm>
          <a:off x="-540568" y="1340768"/>
          <a:ext cx="4608512" cy="2302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10322112"/>
              </p:ext>
            </p:extLst>
          </p:nvPr>
        </p:nvGraphicFramePr>
        <p:xfrm>
          <a:off x="2627784" y="1340768"/>
          <a:ext cx="3449140" cy="2298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81722" name="Text Box 90"/>
          <p:cNvSpPr txBox="1">
            <a:spLocks noChangeArrowheads="1"/>
          </p:cNvSpPr>
          <p:nvPr/>
        </p:nvSpPr>
        <p:spPr bwMode="auto">
          <a:xfrm>
            <a:off x="829063" y="1156579"/>
            <a:ext cx="2362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в среднем за день</a:t>
            </a:r>
          </a:p>
        </p:txBody>
      </p:sp>
      <p:sp>
        <p:nvSpPr>
          <p:cNvPr id="581723" name="Text Box 91"/>
          <p:cNvSpPr txBox="1">
            <a:spLocks noChangeArrowheads="1"/>
          </p:cNvSpPr>
          <p:nvPr/>
        </p:nvSpPr>
        <p:spPr bwMode="auto">
          <a:xfrm>
            <a:off x="3515290" y="1153404"/>
            <a:ext cx="2362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в среднем за неделю</a:t>
            </a:r>
          </a:p>
        </p:txBody>
      </p:sp>
      <p:sp>
        <p:nvSpPr>
          <p:cNvPr id="581724" name="Text Box 92"/>
          <p:cNvSpPr txBox="1">
            <a:spLocks noChangeArrowheads="1"/>
          </p:cNvSpPr>
          <p:nvPr/>
        </p:nvSpPr>
        <p:spPr bwMode="auto">
          <a:xfrm>
            <a:off x="7009377" y="1153404"/>
            <a:ext cx="1136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за месяц</a:t>
            </a:r>
          </a:p>
        </p:txBody>
      </p:sp>
      <p:sp>
        <p:nvSpPr>
          <p:cNvPr id="581725" name="Line 9"/>
          <p:cNvSpPr>
            <a:spLocks noChangeShapeType="1"/>
          </p:cNvSpPr>
          <p:nvPr/>
        </p:nvSpPr>
        <p:spPr bwMode="auto">
          <a:xfrm rot="5400000" flipV="1">
            <a:off x="1606203" y="2493069"/>
            <a:ext cx="2442270" cy="4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29"/>
              </a:solidFill>
            </a:endParaRPr>
          </a:p>
        </p:txBody>
      </p:sp>
      <p:sp>
        <p:nvSpPr>
          <p:cNvPr id="581726" name="Line 9"/>
          <p:cNvSpPr>
            <a:spLocks noChangeShapeType="1"/>
          </p:cNvSpPr>
          <p:nvPr/>
        </p:nvSpPr>
        <p:spPr bwMode="auto">
          <a:xfrm rot="5400000">
            <a:off x="4560540" y="2491483"/>
            <a:ext cx="2445446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29"/>
              </a:solidFill>
            </a:endParaRPr>
          </a:p>
        </p:txBody>
      </p:sp>
      <p:sp>
        <p:nvSpPr>
          <p:cNvPr id="23" name="Text_Prim"/>
          <p:cNvSpPr>
            <a:spLocks noChangeArrowheads="1"/>
          </p:cNvSpPr>
          <p:nvPr/>
        </p:nvSpPr>
        <p:spPr bwMode="auto">
          <a:xfrm>
            <a:off x="904875" y="6358431"/>
            <a:ext cx="71723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6E6E6E"/>
                </a:solidFill>
              </a:rPr>
              <a:t>Аудитория сайтов производителей браузеров не измерялась по технологическим причинам. </a:t>
            </a:r>
            <a:r>
              <a:rPr lang="ru-RU" sz="1000" i="1" dirty="0" smtClean="0">
                <a:solidFill>
                  <a:srgbClr val="6E6E6E"/>
                </a:solidFill>
              </a:rPr>
              <a:t>Аудитория роликов и партнёрских ресурсов </a:t>
            </a:r>
            <a:r>
              <a:rPr lang="ru-RU" sz="1000" i="1" dirty="0">
                <a:solidFill>
                  <a:srgbClr val="6E6E6E"/>
                </a:solidFill>
              </a:rPr>
              <a:t>не </a:t>
            </a:r>
            <a:r>
              <a:rPr lang="ru-RU" sz="1000" i="1" dirty="0" smtClean="0">
                <a:solidFill>
                  <a:srgbClr val="6E6E6E"/>
                </a:solidFill>
              </a:rPr>
              <a:t>включена </a:t>
            </a:r>
            <a:r>
              <a:rPr lang="ru-RU" sz="1000" i="1" dirty="0">
                <a:solidFill>
                  <a:srgbClr val="6E6E6E"/>
                </a:solidFill>
              </a:rPr>
              <a:t>в расчёт аудитории ресурсов.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1000918285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Megalyrics.ru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Megalyrics.ru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1 891.9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5 938.1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1 956.6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Metro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1 423.9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1 406.8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Metro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Metronews.ru, Modmod.ru.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4 215.8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1 368.9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Molodejj.tv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Molodejj.tv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42912"/>
                <a:gridCol w="1369866"/>
                <a:gridCol w="1202439"/>
                <a:gridCol w="1306979"/>
                <a:gridCol w="1233683"/>
                <a:gridCol w="1233683"/>
                <a:gridCol w="120243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7 775.0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3 818.7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3 242.6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2 913.1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3 039.0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1 303.3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Newstube.ru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963.0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Osp.ru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PDG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196779"/>
                <a:gridCol w="1196779"/>
                <a:gridCol w="1196779"/>
                <a:gridCol w="1300827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Интернет издательство PDG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Restate.ru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110km.ru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TourOut.ru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Peterburg2.ru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1 791.5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350468"/>
            <a:ext cx="777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проектов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PDG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проекты: 110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km.ru, Allnw.ru, Peterburg2.ru, Restate.ru, TourOut.ru, Vchera.com,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Neva.today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PDG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Neva.today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интернет-проектов </a:t>
            </a:r>
            <a:br>
              <a:rPr lang="ru-RU" smtClean="0"/>
            </a:br>
            <a:r>
              <a:rPr lang="ru-RU" smtClean="0"/>
              <a:t>Апрель 2014</a:t>
            </a:r>
            <a:br>
              <a:rPr lang="ru-RU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Planeta-online.tv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6 849.6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2 518.6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Playground.ru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Playground.ru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2 646.3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Professionali.ru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Professionali.ru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2 181.4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311588"/>
                <a:gridCol w="1206679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Rambler&amp;Co
(21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33 534.9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18 221.1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13 516.1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9 044.6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7 302.0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18 764.7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8 026.5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7 943.5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3 741.4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3 022.0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7 365.4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3 733.2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350468"/>
            <a:ext cx="777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7" cy="4685427"/>
        </p:xfrm>
        <a:graphic>
          <a:graphicData uri="http://schemas.openxmlformats.org/drawingml/2006/table">
            <a:tbl>
              <a:tblPr/>
              <a:tblGrid>
                <a:gridCol w="1310885"/>
                <a:gridCol w="1337197"/>
                <a:gridCol w="1312481"/>
                <a:gridCol w="1185085"/>
                <a:gridCol w="1248783"/>
                <a:gridCol w="1248783"/>
                <a:gridCol w="1248783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Autorambler.ru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4 229.7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3 748.5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2 419.8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2 040.3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1 765.3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1 758.2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1 225.5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335.1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125.6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381328"/>
            <a:ext cx="769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Ferra.ru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Kanobu.ru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Motor.ru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1 693.2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1 654.8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1 399.6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1 367.1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1 007.9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457.7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53336"/>
            <a:ext cx="762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Rambler&amp;Co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Rambler&amp;Co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Letidor.ru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Redigo.ru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Ogl.ru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869.0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Rambler&amp;Co,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Результаты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13 516.1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8 738.4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6 567.6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5 470.7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3 588.3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7 943.5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5 529.3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3 595.7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3 614.1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1 988.8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3 733.2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2 757.5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1 465.5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1 724.7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Rambler не включены в расчет аудитории портала Rambler.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Финансы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Гороскопы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Касса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1 324.5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1 032.3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716.8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633.2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166.4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3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4000"/>
                <a:gridCol w="1224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Top100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Софт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405.8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131.8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101.ru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1 226.4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Rapsinews.ru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Rapsinews.ru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933.0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Relevant Media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04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Relevant Media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Kakprosto.ru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Pinme.ru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Justlady.ru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10 370.6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9 294.9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1 086.4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3 154.7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2 773.6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Relevant Media входят проекты:  Justlady.ru, Kakprosto.ru, Pinme.ru.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11 206.9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4 245.4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7 669.5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2 638.1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Sibnet.ru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Sibnet.ru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2 187.1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Spletnik.ru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Spletnik.ru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971.0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Spn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Spn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Rollingstone.ru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5koleso.ru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971.8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Spn входят проекты: 5koleso.ru, Rollingstone.ru.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3 325.6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1 349.9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2 443.1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1 125.5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Svoy.ru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Svoy.ru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2 311.6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66.ru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983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66.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Rabota66.ru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Ekabu.ru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1 251.6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холдинга 66.ru входят проекты: 66.ru, Ekabu.ru, Rabota66.ru.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Theoryandpractice.ru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3926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279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Theoryandpractice.ru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Topface.com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Topface.com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966.5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91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Topgearrussia.ru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Topgearrussia.ru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2 751.2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Trava.ru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Trava.ru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Tv3.ru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Tv3.ru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Tvc.ru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3 575.9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1 131.9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Tvigle.ru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4 458.7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1 198.1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Tvzavr.ru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Tvzavr.ru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3 050.8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Vashdosug.ru</a:t>
            </a:r>
            <a:br>
              <a:rPr lang="ru-RU" smtClean="0"/>
            </a:br>
            <a:r>
              <a:rPr lang="ru-RU" smtClean="0"/>
              <a:t>Апрель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Vashdosug.ru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1 027.4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26</TotalTime>
  <Words>15967</Words>
  <Application>Microsoft Office PowerPoint</Application>
  <PresentationFormat>Экран (4:3)</PresentationFormat>
  <Paragraphs>5845</Paragraphs>
  <Slides>147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147</vt:i4>
      </vt:variant>
    </vt:vector>
  </HeadingPairs>
  <TitlesOfParts>
    <vt:vector size="148" baseType="lpstr">
      <vt:lpstr>Web Index Report Theme</vt:lpstr>
      <vt:lpstr>TNS Web Index: Аудитория интернет-проектов</vt:lpstr>
      <vt:lpstr>Слайд 2</vt:lpstr>
      <vt:lpstr>Слайд 3</vt:lpstr>
      <vt:lpstr>Топ проектов и холдингов Апрель 2014 </vt:lpstr>
      <vt:lpstr>Топ-20 интернет-проектов  Апрель 2014, Россия 0+, 12-64 лет</vt:lpstr>
      <vt:lpstr>Топ-10 холдингов  Апрель 2014, Россия 0+, 12-64 лет</vt:lpstr>
      <vt:lpstr>Аудитория интернет-проектов  Апрель 2014 </vt:lpstr>
      <vt:lpstr>Аудитория 101.ru Апрель 2014, Россия 0+, 12-64 лет</vt:lpstr>
      <vt:lpstr>Аудитория проектов холдинга 66.ru Апрель 2014, Россия 0+, 12-64 лет</vt:lpstr>
      <vt:lpstr>Аудитория 9months.ru Апрель 2014, Россия 0+, 12-64 лет</vt:lpstr>
      <vt:lpstr>Аудитория Aif.ru Апрель 2014, Россия 0+, 12-64 лет</vt:lpstr>
      <vt:lpstr>Аудитория All.biz Апрель 2014, Россия 0+, 12-64 лет</vt:lpstr>
      <vt:lpstr>Аудитория Auto.ru Апрель 2014, Россия 0+, 12-64 лет</vt:lpstr>
      <vt:lpstr>Аудитория Autonet.ru Апрель 2014, Россия 0+, 12-64 лет</vt:lpstr>
      <vt:lpstr>Аудитория Avito.ru Апрель 2014, Россия 0+, 12-64 лет</vt:lpstr>
      <vt:lpstr>Аудитория Baby.ru Апрель 2014, Россия 0+, 12-64 лет</vt:lpstr>
      <vt:lpstr>Аудитория Babyblog.ru Апрель 2014, Россия 0+, 12-64 лет</vt:lpstr>
      <vt:lpstr>Аудитория Banki.ru Апрель 2014, Россия 0+, 12-64 лет</vt:lpstr>
      <vt:lpstr>Аудитория Bfm.ru Апрель 2014, Россия 0+, 12-64 лет</vt:lpstr>
      <vt:lpstr>Аудитория Bibika.ru Апрель 2014, Россия 0+, 12-64 лет</vt:lpstr>
      <vt:lpstr>Аудитория Burdastyle.ru Апрель 2014, Россия 0+, 12-64 лет</vt:lpstr>
      <vt:lpstr>Аудитория Cn.ru Апрель 2014, Россия 0+, 12-64 лет</vt:lpstr>
      <vt:lpstr>Аудитория Conde Nast Россия Апрель 2014, Россия 0+, 12-64 лет</vt:lpstr>
      <vt:lpstr>Аудитория Direktline Апрель 2014, Россия 0+, 12-64 лет</vt:lpstr>
      <vt:lpstr>Аудитория Disney Апрель 2014, Россия 0+, 12-64 лет</vt:lpstr>
      <vt:lpstr>Аудитория Dnevnik.ru Апрель 2014, Россия 0+, 12-64 лет</vt:lpstr>
      <vt:lpstr>Аудитория Dp.ru Апрель 2014, Россия 0+, 12-64 лет</vt:lpstr>
      <vt:lpstr>Аудитория Drive.ru Апрель 2014, Россия 0+, 12-64 лет</vt:lpstr>
      <vt:lpstr>Аудитория Echomsk.ru Апрель 2014, Россия 0+, 12-64 лет</vt:lpstr>
      <vt:lpstr>Аудитория Eva.ru Апрель 2014, Россия 0+, 12-64 лет</vt:lpstr>
      <vt:lpstr>Аудитория F1News.ru Апрель 2014, Россия 0+, 12-64 лет</vt:lpstr>
      <vt:lpstr>Аудитория Fashiontime.ru Апрель 2014, Россия 0+, 12-64 лет</vt:lpstr>
      <vt:lpstr>Аудитория Flirchi Апрель 2014, Россия 0+, 12-64 лет</vt:lpstr>
      <vt:lpstr>Аудитория Friday.ru Апрель 2014, Россия 0+, 12-64 лет</vt:lpstr>
      <vt:lpstr>Аудитория Geometria.ru Апрель 2014, Россия 0+, 12-64 лет</vt:lpstr>
      <vt:lpstr>Аудитория Gismeteo.ru Апрель 2014, Россия 0+, 12-64 лет</vt:lpstr>
      <vt:lpstr>Аудитория Google Sites** Апрель 2014, Россия 0+, 12-64 лет</vt:lpstr>
      <vt:lpstr>Аудитория Imhonet.ru Апрель 2014, Россия 0+, 12-64 лет</vt:lpstr>
      <vt:lpstr>Аудитория Irr.ru Апрель 2014, Россия 0+, 12-64 лет</vt:lpstr>
      <vt:lpstr>Аудитория Itar-tass.com Апрель 2014, Россия 0+, 12-64 лет</vt:lpstr>
      <vt:lpstr>Аудитория Ivi.ru Апрель 2014, Россия 0+, 12-64 лет</vt:lpstr>
      <vt:lpstr>Аудитория Job.ru Апрель 2014, Россия 0+, 12-64 лет</vt:lpstr>
      <vt:lpstr>Аудитория Jv.ru Апрель 2014, Россия 0+, 12-64 лет</vt:lpstr>
      <vt:lpstr>Аудитория Karaoke.ru Апрель 2014, Россия 0+, 12-64 лет</vt:lpstr>
      <vt:lpstr>Аудитория Kinoafisha.info Апрель 2014, Россия 0+, 12-64 лет</vt:lpstr>
      <vt:lpstr>Аудитория Kinopoisk.ru Апрель 2014, Россия 0+, 12-64 лет</vt:lpstr>
      <vt:lpstr>Аудитория Kleo.ru Апрель 2014, Россия 0+, 12-64 лет</vt:lpstr>
      <vt:lpstr>Аудитория Lifehacker.ru Апрель 2014, Россия 0+, 12-64 лет</vt:lpstr>
      <vt:lpstr>Аудитория Look At Media Апрель 2014, Россия 0+, 12-64 лет</vt:lpstr>
      <vt:lpstr>Аудитория Look At Media Апрель 2014, Россия 0+, 12-64 лет</vt:lpstr>
      <vt:lpstr>Аудитория Lostfilm Апрель 2014, Россия 0+, 12-64 лет</vt:lpstr>
      <vt:lpstr>Аудитория M24.ru Апрель 2014, Россия 0+, 12-64 лет</vt:lpstr>
      <vt:lpstr>Аудитория холдинга Mail.Ru Group Апрель 2014, Россия 0+, 12-64 лет</vt:lpstr>
      <vt:lpstr>Аудитория Mail.ru Апрель 2014, Россия 0+, 12-64 лет</vt:lpstr>
      <vt:lpstr>Аудитория Mail.ru Апрель 2014, Россия 0+, 12-64 лет</vt:lpstr>
      <vt:lpstr>Аудитория Mail.ru Апрель 2014, Россия 0+, 12-64 лет</vt:lpstr>
      <vt:lpstr>Аудитория Mail.ru Апрель 2014, Россия 0+, 12-64 лет</vt:lpstr>
      <vt:lpstr>Аудитория Mail.ru Апрель 2014, Россия 0+, 12-64 лет</vt:lpstr>
      <vt:lpstr>Аудитория Mail.ru Апрель 2014, Россия 0+, 12-64 лет</vt:lpstr>
      <vt:lpstr>Аудитория Megalyrics.ru Апрель 2014, Россия 0+, 12-64 лет</vt:lpstr>
      <vt:lpstr>Аудитория Megogo.net Апрель 2014, Россия 0+, 12-64 лет</vt:lpstr>
      <vt:lpstr>Аудитория Metro Апрель 2014, Россия 0+, 12-64 лет</vt:lpstr>
      <vt:lpstr>Аудитория Mk.ru Апрель 2014, Россия 0+, 12-64 лет</vt:lpstr>
      <vt:lpstr>Аудитория Molodejj.tv Апрель 2014, Россия 0+, 12-64 лет</vt:lpstr>
      <vt:lpstr>Аудитория News Media Апрель 2014, Россия 0+, 12-64 лет</vt:lpstr>
      <vt:lpstr>Аудитория Newstube.ru Апрель 2014, Россия 0+, 12-64 лет</vt:lpstr>
      <vt:lpstr>Аудитория Osp.ru Апрель 2014, Россия 0+, 12-64 лет</vt:lpstr>
      <vt:lpstr>Аудитория проектов PDG Апрель 2014, Россия 0+, 12-64 лет</vt:lpstr>
      <vt:lpstr>Аудитория проектов PDG Апрель 2014, Россия 0+, 12-64 лет</vt:lpstr>
      <vt:lpstr>Аудитория Planeta-online.tv Апрель 2014, Россия 0+, 12-64 лет</vt:lpstr>
      <vt:lpstr>Аудитория Playground.ru Апрель 2014, Россия 0+, 12-64 лет</vt:lpstr>
      <vt:lpstr>Аудитория Professionali.ru Апрель 2014, Россия 0+, 12-64 лет</vt:lpstr>
      <vt:lpstr>Аудитория холдинга Rambler&amp;Co Апрель 2014, Россия 0+, 12-64 лет</vt:lpstr>
      <vt:lpstr>Аудитория холдинга Rambler&amp;Co Апрель 2014, Россия 0+, 12-64 лет</vt:lpstr>
      <vt:lpstr>Аудитория холдинга Rambler&amp;Co Апрель 2014, Россия 0+, 12-64 лет</vt:lpstr>
      <vt:lpstr>Аудитория холдинга Rambler&amp;Co Апрель 2014, Россия 0+, 12-64 лет</vt:lpstr>
      <vt:lpstr>Аудитория проектов Rambler Апрель 2014, Россия 0+, 12-64 лет</vt:lpstr>
      <vt:lpstr>Аудитория проектов Rambler Апрель 2014, Россия 0+, 12-64 лет</vt:lpstr>
      <vt:lpstr>Аудитория проектов Rambler Апрель 2014, Россия 0+, 12-64 лет</vt:lpstr>
      <vt:lpstr>Аудитория Rapsinews.ru Апрель 2014, Россия 0+, 12-64 лет</vt:lpstr>
      <vt:lpstr>Аудитория Relevant Media Апрель 2014, Россия 0+, 12-64 лет</vt:lpstr>
      <vt:lpstr>Аудитория Rg.ru Апрель 2014, Россия 0+, 12-64 лет</vt:lpstr>
      <vt:lpstr>Аудитория Rutube Апрель 2014, Россия 0+, 12-64 лет</vt:lpstr>
      <vt:lpstr>Аудитория Sibnet.ru Апрель 2014, Россия 0+, 12-64 лет</vt:lpstr>
      <vt:lpstr>Аудитория Spletnik.ru Апрель 2014, Россия 0+, 12-64 лет</vt:lpstr>
      <vt:lpstr>Аудитория Spn Апрель 2014, Россия 0+, 12-64 лет</vt:lpstr>
      <vt:lpstr>Аудитория Sport-express.ru Апрель 2014, Россия 0+, 12-64 лет</vt:lpstr>
      <vt:lpstr>Аудитория Sports.ru Апрель 2014, Россия 0+, 12-64 лет</vt:lpstr>
      <vt:lpstr>Аудитория Svoy.ru Апрель 2014, Россия 0+, 12-64 лет</vt:lpstr>
      <vt:lpstr>Аудитория Theoryandpractice.ru Апрель 2014, Россия 0+, 12-64 лет</vt:lpstr>
      <vt:lpstr>Аудитория Topface.com Апрель 2014, Россия 0+, 12-64 лет</vt:lpstr>
      <vt:lpstr>Аудитория Topgearrussia.ru Апрель 2014, Россия 0+, 12-64 лет</vt:lpstr>
      <vt:lpstr>Аудитория Translate.ru Апрель 2014, Россия 0+, 12-64 лет</vt:lpstr>
      <vt:lpstr>Аудитория Trava.ru Апрель 2014, Россия 0+, 12-64 лет</vt:lpstr>
      <vt:lpstr>Аудитория Tv3.ru Апрель 2014, Россия 0+, 12-64 лет</vt:lpstr>
      <vt:lpstr>Аудитория Tvc.ru Апрель 2014, Россия 0+, 12-64 лет</vt:lpstr>
      <vt:lpstr>Аудитория Tvigle.ru Апрель 2014, Россия 0+, 12-64 лет</vt:lpstr>
      <vt:lpstr>Аудитория Tvzavr.ru Апрель 2014, Россия 0+, 12-64 лет</vt:lpstr>
      <vt:lpstr>Аудитория Vashdosug.ru Апрель 2014, Россия 0+, 12-64 лет</vt:lpstr>
      <vt:lpstr>Аудитория Vdolevke.ru Апрель 2014, Россия 0+, 12-64 лет</vt:lpstr>
      <vt:lpstr>Аудитория Vidal.ru Апрель 2014, Россия 0+, 12-64 лет</vt:lpstr>
      <vt:lpstr>Аудитория Vk.com* Апрель 2014, Россия 0+, 12-64 лет</vt:lpstr>
      <vt:lpstr>Аудитория Vm.ru Апрель 2014, Россия 0+, 12-64 лет</vt:lpstr>
      <vt:lpstr>Аудитория Wamba Апрель 2014, Россия 0+, 12-64 лет</vt:lpstr>
      <vt:lpstr>Аудитория Web Prime Group Апрель 2014, Россия 0+, 12-64 лет</vt:lpstr>
      <vt:lpstr>Аудитория Yopolis.ru Апрель 2014, Россия 0+, 12-64 лет</vt:lpstr>
      <vt:lpstr>Аудитория Zoomby.ru Апрель 2014, Россия 0+, 12-64 лет</vt:lpstr>
      <vt:lpstr>Аудитория Zr.ru Апрель 2014, Россия 0+, 12-64 лет</vt:lpstr>
      <vt:lpstr>Аудитория АЛП-Медиа Апрель 2014, Россия 0+, 12-64 лет</vt:lpstr>
      <vt:lpstr>Аудитория ВГТРК Апрель 2014, Россия 0+, 12-64 лет</vt:lpstr>
      <vt:lpstr>Аудитория ВГТРК Апрель 2014, Россия 0+, 12-64 лет</vt:lpstr>
      <vt:lpstr>Аудитория холдинга
Дождь, Слон и Большой город Апрель 2014, Россия 0+, 12-64 лет</vt:lpstr>
      <vt:lpstr>Аудитория ИД Axel Springer Russia Апрель 2014, Россия 0+, 12-64 лет</vt:lpstr>
      <vt:lpstr>Аудитория ИД Hearst Shkulev Media Апрель 2014, Россия 0+, 12-64 лет</vt:lpstr>
      <vt:lpstr>Аудитория ИД Hearst Shkulev Media Апрель 2014, Россия 0+, 12-64 лет</vt:lpstr>
      <vt:lpstr>Аудитория проектов ИД Sanoma Independent Media Апрель 2014, Россия 0+, 12-64 лет</vt:lpstr>
      <vt:lpstr>Аудитория проектов ИД Sanoma Independent Media Апрель 2014, Россия 0+, 12-64 лет</vt:lpstr>
      <vt:lpstr>Аудитория ИД "Бонниер Пабликейшенз" Апрель 2014, Россия 0+, 12-64 лет</vt:lpstr>
      <vt:lpstr>Аудитория ИД КоммерсантЪ Апрель 2014, Россия 0+, 12-64 лет</vt:lpstr>
      <vt:lpstr>Аудитория проектов ИД Комсомольская Правда Апрель 2014, Россия 0+, 12-64 лет</vt:lpstr>
      <vt:lpstr>Аудитория ИД "Семь дней" Апрель 2014, Россия 0+, 12-64 лет</vt:lpstr>
      <vt:lpstr>Аудитория ИД "ТОП-50" Апрель 2014, Россия 0+, 12-64 лет</vt:lpstr>
      <vt:lpstr>Аудитория ИД Эксперт Апрель 2014, Россия 0+, 12-64 лет</vt:lpstr>
      <vt:lpstr>Аудитория Интерфакс Апрель 2014, Россия 0+, 12-64 лет</vt:lpstr>
      <vt:lpstr>Аудитория проектов Корпорации Гуру Апрель 2014, Россия 0+, 12-64 лет</vt:lpstr>
      <vt:lpstr>Аудитория проектов объединенной
редакции Newsru.com Апрель 2014, Россия 0+, 12-64 лет</vt:lpstr>
      <vt:lpstr>Аудитория холдинга Первый канал Апрель 2014, Россия 0+, 12-64 лет</vt:lpstr>
      <vt:lpstr>Аудитория проектов холдинга РБК Апрель 2014, Россия 0+, 12-64 лет</vt:lpstr>
      <vt:lpstr>Аудитория проектов холдинга РБК Апрель 2014, Россия 0+, 12-64 лет</vt:lpstr>
      <vt:lpstr>Аудитория проектов холдинга РБК Апрель 2014, Россия 0+, 12-64 лет</vt:lpstr>
      <vt:lpstr>Аудитория РИА Новости Апрель 2014, Россия 0+, 12-64 лет</vt:lpstr>
      <vt:lpstr>Аудитория РИА Новости Апрель 2014, Россия 0+, 12-64 лет</vt:lpstr>
      <vt:lpstr>Аудитория проектов СТС Медиа Апрель 2014, Россия 0+, 12-64 лет</vt:lpstr>
      <vt:lpstr>Аудитория проектов ТНТ-Телесеть Апрель 2014, Россия 0+, 12-64 лет</vt:lpstr>
      <vt:lpstr>Аудитория проектов Ю-ТВ Апрель 2014, Россия 0+, 12-64 лет</vt:lpstr>
      <vt:lpstr>Аудитория проектов Яндекса Апрель 2014, Россия 0+, 12-64 лет</vt:lpstr>
      <vt:lpstr>Аудитория проектов Яндекса Апрель 2014, Россия 0+, 12-64 лет</vt:lpstr>
      <vt:lpstr>Аудитория проектов Яндекса Апрель 2014, Россия 0+, 12-64 лет</vt:lpstr>
      <vt:lpstr>Аудитория проектов Яндекса Апрель 2014, Россия 0+, 12-64 лет</vt:lpstr>
      <vt:lpstr>Аудитория проектов Яндекса Апрель 2014, Россия 0+, 12-64 лет</vt:lpstr>
      <vt:lpstr>Аудитория проектов Яндекса Апрель 2014, Россия 0+, 12-64 лет</vt:lpstr>
      <vt:lpstr>Описание исследования</vt:lpstr>
      <vt:lpstr>TNS Web Index:  Общая структура проекта</vt:lpstr>
      <vt:lpstr>On-line панель:  Основные параметры. Россия 0+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Nailya.Sadykova</cp:lastModifiedBy>
  <cp:revision>20</cp:revision>
  <dcterms:created xsi:type="dcterms:W3CDTF">2014-05-21T11:10:51Z</dcterms:created>
  <dcterms:modified xsi:type="dcterms:W3CDTF">2014-05-21T15:08:30Z</dcterms:modified>
</cp:coreProperties>
</file>